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338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017050" y="0"/>
            <a:ext cx="126950" cy="5143500"/>
          </a:xfrm>
          <a:prstGeom prst="rect">
            <a:avLst/>
          </a:prstGeom>
          <a:solidFill>
            <a:srgbClr val="D4AF3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953149" y="762000"/>
            <a:ext cx="3301901" cy="3301901"/>
          </a:xfrm>
          <a:prstGeom prst="roundRect">
            <a:avLst>
              <a:gd name="adj" fmla="val 27693"/>
            </a:avLst>
          </a:prstGeom>
          <a:noFill/>
          <a:ln w="9525">
            <a:solidFill>
              <a:srgbClr val="1E4A9C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5969050" y="1777901"/>
            <a:ext cx="1269950" cy="1269950"/>
          </a:xfrm>
          <a:prstGeom prst="roundRect">
            <a:avLst>
              <a:gd name="adj" fmla="val 72003"/>
            </a:avLst>
          </a:prstGeom>
          <a:noFill/>
          <a:ln w="9525">
            <a:solidFill>
              <a:srgbClr val="1E4A9C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34901" y="507950"/>
            <a:ext cx="5181549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D4AF3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HUASHU EQUITY RESEARCH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34901" y="787301"/>
            <a:ext cx="5181549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A8B8D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花叔科技 · 投研报告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34901" y="1396901"/>
            <a:ext cx="544068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D4AF3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DEEP DIVE · FY26 Q4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34901" y="1676400"/>
            <a:ext cx="5440680" cy="558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4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英伟达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634901" y="2311301"/>
            <a:ext cx="5440680" cy="4265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6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NVIDIA (NVDA.O)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634901" y="3048000"/>
            <a:ext cx="7254139" cy="2914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95"/>
              </a:lnSpc>
              <a:buNone/>
            </a:pPr>
            <a:r>
              <a:rPr lang="en-US" sz="1700" dirty="0">
                <a:solidFill>
                  <a:srgbClr val="A8B8D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Q4 FY2026 季报深度解析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634901" y="3378101"/>
            <a:ext cx="7254139" cy="2393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85"/>
              </a:lnSpc>
              <a:buNone/>
            </a:pPr>
            <a:r>
              <a:rPr lang="en-US" sz="1300" dirty="0">
                <a:solidFill>
                  <a:srgbClr val="C8D4EC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超预期之后，市场在定价什么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34901" y="3784550"/>
            <a:ext cx="1524000" cy="25301"/>
          </a:xfrm>
          <a:prstGeom prst="rect">
            <a:avLst/>
          </a:prstGeom>
          <a:solidFill>
            <a:srgbClr val="D4AF3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634901" y="4038600"/>
            <a:ext cx="2158901" cy="381000"/>
          </a:xfrm>
          <a:prstGeom prst="rect">
            <a:avLst/>
          </a:prstGeom>
          <a:solidFill>
            <a:srgbClr val="D4AF3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613312" y="4038600"/>
            <a:ext cx="2202079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3000"/>
              </a:lnSpc>
              <a:buNone/>
            </a:pPr>
            <a:r>
              <a:rPr lang="en-US" sz="12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MARKET-WEIGHT · 中性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920901" y="4038600"/>
            <a:ext cx="5181549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12M 目标价 $248 · 当前 $198.50 · +25%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34901" y="4673501"/>
            <a:ext cx="7873901" cy="12650"/>
          </a:xfrm>
          <a:prstGeom prst="rect">
            <a:avLst/>
          </a:prstGeom>
          <a:solidFill>
            <a:srgbClr val="1E4A9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634901" y="4800600"/>
            <a:ext cx="259069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A8B8D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报告日期 2026-04-17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3276502" y="4800600"/>
            <a:ext cx="259069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A8B8D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花叔科技投研团队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18103" y="4800600"/>
            <a:ext cx="259069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900" dirty="0">
                <a:solidFill>
                  <a:srgbClr val="A8B8D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市值 $4.89T · 评级首发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06301" y="406301"/>
            <a:ext cx="8331101" cy="25301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06301" y="177701"/>
            <a:ext cx="6476899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风险矩阵：五大风险优先级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5887870" y="228600"/>
            <a:ext cx="284982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9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PAGE 10 · RISK MATRIX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06301" y="558701"/>
            <a:ext cx="8497723" cy="337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当前股价反映「增速温和放缓 + 竞争加剧 + 地缘扰动」基本情形，但对</a:t>
            </a:r>
            <a:pPr algn="l" indent="0" marL="0">
              <a:lnSpc>
                <a:spcPts val="1330"/>
              </a:lnSpc>
              <a:buNone/>
            </a:pPr>
            <a:r>
              <a:rPr lang="en-US" sz="95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循环融资叙事破裂</a:t>
            </a:r>
            <a:pPr algn="l" indent="0" marL="0">
              <a:lnSpc>
                <a:spcPts val="1330"/>
              </a:lnSpc>
              <a:buNone/>
            </a:pPr>
            <a:r>
              <a:rPr lang="en-US" sz="9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和 </a:t>
            </a:r>
            <a:pPr algn="l" indent="0" marL="0">
              <a:lnSpc>
                <a:spcPts val="1330"/>
              </a:lnSpc>
              <a:buNone/>
            </a:pPr>
            <a:r>
              <a:rPr lang="en-US" sz="95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Peak AI 估值重估</a:t>
            </a:r>
            <a:pPr algn="l" indent="0" marL="0">
              <a:lnSpc>
                <a:spcPts val="1330"/>
              </a:lnSpc>
              <a:buNone/>
            </a:pPr>
            <a:r>
              <a:rPr lang="en-US" sz="9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两个尾部风险定价不足。未反映折价 </a:t>
            </a:r>
            <a:pPr algn="l" indent="0" marL="0">
              <a:lnSpc>
                <a:spcPts val="1330"/>
              </a:lnSpc>
              <a:buNone/>
            </a:pPr>
            <a:r>
              <a:rPr lang="en-US" sz="95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12-15%</a:t>
            </a:r>
            <a:pPr algn="l" indent="0" marL="0">
              <a:lnSpc>
                <a:spcPts val="1330"/>
              </a:lnSpc>
              <a:buNone/>
            </a:pPr>
            <a:r>
              <a:rPr lang="en-US" sz="9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。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406301" y="914400"/>
            <a:ext cx="4165550" cy="1092101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406301" y="919162"/>
            <a:ext cx="4165550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67089" y="914400"/>
            <a:ext cx="0" cy="1092101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06301" y="2001738"/>
            <a:ext cx="4165550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25351" y="914400"/>
            <a:ext cx="0" cy="1092101"/>
          </a:xfrm>
          <a:prstGeom prst="line">
            <a:avLst/>
          </a:prstGeom>
          <a:noFill/>
          <a:ln w="38100">
            <a:solidFill>
              <a:srgbClr val="C6282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09600" y="1015901"/>
            <a:ext cx="777392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HIGH · 优先级 1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3926235" y="1015901"/>
            <a:ext cx="493365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9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-25~35%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09600" y="1219200"/>
            <a:ext cx="388620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循环融资 / 关联交易质疑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09600" y="1447800"/>
            <a:ext cx="3886200" cy="4268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$1T 订单中约 </a:t>
            </a:r>
            <a:pPr algn="l" indent="0" marL="0">
              <a:lnSpc>
                <a:spcPts val="1120"/>
              </a:lnSpc>
              <a:buNone/>
            </a:pPr>
            <a:r>
              <a:rPr lang="en-US" sz="8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$300-400B</a:t>
            </a:r>
            <a:pPr algn="l" indent="0" marL="0">
              <a:lnSpc>
                <a:spcPts val="112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涉及 NVDA 参投客户（OpenAI / xAI / CoreWeave），占 30-40%。历史类比 Nortel / Cisco 2000-2001，叙事一旦被质疑，估值倍数压缩瞬时。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4673501" y="914400"/>
            <a:ext cx="4063901" cy="1092101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4673501" y="919162"/>
            <a:ext cx="4063901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732639" y="914400"/>
            <a:ext cx="0" cy="1092101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673501" y="2001738"/>
            <a:ext cx="4063901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692551" y="914400"/>
            <a:ext cx="0" cy="1092101"/>
          </a:xfrm>
          <a:prstGeom prst="line">
            <a:avLst/>
          </a:prstGeom>
          <a:noFill/>
          <a:ln w="38100">
            <a:solidFill>
              <a:srgbClr val="C6282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76800" y="1015901"/>
            <a:ext cx="777392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HIGH · 优先级 2</a:t>
            </a:r>
            <a:endParaRPr lang="en-US" sz="700" dirty="0"/>
          </a:p>
        </p:txBody>
      </p:sp>
      <p:sp>
        <p:nvSpPr>
          <p:cNvPr id="21" name="Text 19"/>
          <p:cNvSpPr/>
          <p:nvPr/>
        </p:nvSpPr>
        <p:spPr>
          <a:xfrm>
            <a:off x="8091785" y="1015901"/>
            <a:ext cx="493365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9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-15~22%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876800" y="1219200"/>
            <a:ext cx="3782517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Hyperscaler CapEx 增速断层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876800" y="1447800"/>
            <a:ext cx="3782517" cy="2845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DC 占 </a:t>
            </a:r>
            <a:pPr algn="l" indent="0" marL="0">
              <a:lnSpc>
                <a:spcPts val="1120"/>
              </a:lnSpc>
              <a:buNone/>
            </a:pPr>
            <a:r>
              <a:rPr lang="en-US" sz="8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91.5%</a:t>
            </a:r>
            <a:pPr algn="l" indent="0" marL="0">
              <a:lnSpc>
                <a:spcPts val="112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· 前 5 家 Hyperscaler 占总营收 45-48% · MSFT 单家占 18-21%。任两家同步削减 30%，年化收入冲击 </a:t>
            </a:r>
            <a:pPr algn="l" indent="0" marL="0">
              <a:lnSpc>
                <a:spcPts val="1120"/>
              </a:lnSpc>
              <a:buNone/>
            </a:pPr>
            <a:r>
              <a:rPr lang="en-US" sz="8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$25B+</a:t>
            </a:r>
            <a:pPr algn="l" indent="0" marL="0">
              <a:lnSpc>
                <a:spcPts val="112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，毛利率下移至 72% 以下。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406301" y="2108150"/>
            <a:ext cx="4165550" cy="1092101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Shape 23"/>
          <p:cNvSpPr/>
          <p:nvPr/>
        </p:nvSpPr>
        <p:spPr>
          <a:xfrm>
            <a:off x="406301" y="2112913"/>
            <a:ext cx="4165550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567089" y="2108150"/>
            <a:ext cx="0" cy="1092101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06301" y="3195489"/>
            <a:ext cx="4165550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25351" y="2108150"/>
            <a:ext cx="0" cy="1092101"/>
          </a:xfrm>
          <a:prstGeom prst="line">
            <a:avLst/>
          </a:prstGeom>
          <a:noFill/>
          <a:ln w="38100">
            <a:solidFill>
              <a:srgbClr val="C6282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09600" y="2209800"/>
            <a:ext cx="777392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HIGH · 优先级 3</a:t>
            </a:r>
            <a:endParaRPr lang="en-US" sz="700" dirty="0"/>
          </a:p>
        </p:txBody>
      </p:sp>
      <p:sp>
        <p:nvSpPr>
          <p:cNvPr id="30" name="Text 28"/>
          <p:cNvSpPr/>
          <p:nvPr/>
        </p:nvSpPr>
        <p:spPr>
          <a:xfrm>
            <a:off x="3519246" y="2209800"/>
            <a:ext cx="900354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9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Peak AI → -33%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609600" y="2412950"/>
            <a:ext cx="388620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估值 / 预期管理风险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09600" y="2641550"/>
            <a:ext cx="3886200" cy="2845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连续 </a:t>
            </a:r>
            <a:pPr algn="l" indent="0" marL="0">
              <a:lnSpc>
                <a:spcPts val="1120"/>
              </a:lnSpc>
              <a:buNone/>
            </a:pPr>
            <a:r>
              <a:rPr lang="en-US" sz="8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9 季 beat &amp; raise</a:t>
            </a:r>
            <a:pPr algn="l" indent="0" marL="0">
              <a:lnSpc>
                <a:spcPts val="112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边际效用递减 · Q4 超预期股价仍跌 5.46% · FCF Yield </a:t>
            </a:r>
            <a:pPr algn="l" indent="0" marL="0">
              <a:lnSpc>
                <a:spcPts val="1120"/>
              </a:lnSpc>
              <a:buNone/>
            </a:pPr>
            <a:r>
              <a:rPr lang="en-US" sz="8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1.97%</a:t>
            </a:r>
            <a:pPr algn="l" indent="0" marL="0">
              <a:lnSpc>
                <a:spcPts val="112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低于美债 4.1%，相对吸引力倒挂。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4673501" y="2108150"/>
            <a:ext cx="4063901" cy="1092101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4" name="Shape 32"/>
          <p:cNvSpPr/>
          <p:nvPr/>
        </p:nvSpPr>
        <p:spPr>
          <a:xfrm>
            <a:off x="4673501" y="2112913"/>
            <a:ext cx="4063901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8732639" y="2108150"/>
            <a:ext cx="0" cy="1092101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673501" y="3195489"/>
            <a:ext cx="4063901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692551" y="2108150"/>
            <a:ext cx="0" cy="1092101"/>
          </a:xfrm>
          <a:prstGeom prst="line">
            <a:avLst/>
          </a:prstGeom>
          <a:noFill/>
          <a:ln w="38100">
            <a:solidFill>
              <a:srgbClr val="D4AF37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76800" y="2209800"/>
            <a:ext cx="745361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MED · 优先级 4</a:t>
            </a:r>
            <a:endParaRPr lang="en-US" sz="700" dirty="0"/>
          </a:p>
        </p:txBody>
      </p:sp>
      <p:sp>
        <p:nvSpPr>
          <p:cNvPr id="39" name="Text 37"/>
          <p:cNvSpPr/>
          <p:nvPr/>
        </p:nvSpPr>
        <p:spPr>
          <a:xfrm>
            <a:off x="8156606" y="2209800"/>
            <a:ext cx="428545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9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-8~25%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4876800" y="2412950"/>
            <a:ext cx="3782517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供应链 / 能源瓶颈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4876800" y="2641550"/>
            <a:ext cx="3782517" cy="2845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CoWoS-L </a:t>
            </a:r>
            <a:pPr algn="l" indent="0" marL="0">
              <a:lnSpc>
                <a:spcPts val="1120"/>
              </a:lnSpc>
              <a:buNone/>
            </a:pPr>
            <a:r>
              <a:rPr lang="en-US" sz="8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135K wafer</a:t>
            </a:r>
            <a:pPr algn="l" indent="0" marL="0">
              <a:lnSpc>
                <a:spcPts val="112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（NVDA 67%）· HBM4 良率 55% · 美国 2026-27 新增 </a:t>
            </a:r>
            <a:pPr algn="l" indent="0" marL="0">
              <a:lnSpc>
                <a:spcPts val="1120"/>
              </a:lnSpc>
              <a:buNone/>
            </a:pPr>
            <a:r>
              <a:rPr lang="en-US" sz="8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45GW</a:t>
            </a:r>
            <a:pPr algn="l" indent="0" marL="0">
              <a:lnSpc>
                <a:spcPts val="112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vs 可并网 25-28GW，能源约束可触发 -20~25%。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406301" y="3301901"/>
            <a:ext cx="4165550" cy="787301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3" name="Shape 41"/>
          <p:cNvSpPr/>
          <p:nvPr/>
        </p:nvSpPr>
        <p:spPr>
          <a:xfrm>
            <a:off x="406301" y="3306663"/>
            <a:ext cx="4165550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4567089" y="3301901"/>
            <a:ext cx="0" cy="787301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406301" y="4084439"/>
            <a:ext cx="4165550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425351" y="3301901"/>
            <a:ext cx="0" cy="787301"/>
          </a:xfrm>
          <a:prstGeom prst="line">
            <a:avLst/>
          </a:prstGeom>
          <a:noFill/>
          <a:ln w="38100">
            <a:solidFill>
              <a:srgbClr val="2E7D32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09600" y="3403550"/>
            <a:ext cx="747031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LOW · 优先级 5</a:t>
            </a:r>
            <a:endParaRPr lang="en-US" sz="700" dirty="0"/>
          </a:p>
        </p:txBody>
      </p:sp>
      <p:sp>
        <p:nvSpPr>
          <p:cNvPr id="48" name="Text 46"/>
          <p:cNvSpPr/>
          <p:nvPr/>
        </p:nvSpPr>
        <p:spPr>
          <a:xfrm>
            <a:off x="4055876" y="3403550"/>
            <a:ext cx="363724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9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-5~8%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609600" y="3606701"/>
            <a:ext cx="388620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地缘政治 / 中国完全清零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609600" y="3835301"/>
            <a:ext cx="38862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已大幅 priced-in · 华为昇腾 910D/910E 追赶 · 阿里云 2026Q1 新增 AI 算力 </a:t>
            </a:r>
            <a:pPr algn="l" indent="0" marL="0">
              <a:lnSpc>
                <a:spcPts val="1050"/>
              </a:lnSpc>
              <a:buNone/>
            </a:pPr>
            <a:r>
              <a:rPr lang="en-US" sz="75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100% 国产化</a:t>
            </a:r>
            <a:pPr algn="l" indent="0" marL="0">
              <a:lnSpc>
                <a:spcPts val="1050"/>
              </a:lnSpc>
              <a:buNone/>
            </a:pPr>
            <a:r>
              <a:rPr lang="en-US" sz="7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。</a:t>
            </a:r>
            <a:endParaRPr lang="en-US" sz="750" dirty="0"/>
          </a:p>
        </p:txBody>
      </p:sp>
      <p:sp>
        <p:nvSpPr>
          <p:cNvPr id="51" name="Text 49"/>
          <p:cNvSpPr/>
          <p:nvPr/>
        </p:nvSpPr>
        <p:spPr>
          <a:xfrm>
            <a:off x="4673501" y="3301901"/>
            <a:ext cx="4063901" cy="149855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2" name="Shape 50"/>
          <p:cNvSpPr/>
          <p:nvPr/>
        </p:nvSpPr>
        <p:spPr>
          <a:xfrm>
            <a:off x="4673501" y="3320951"/>
            <a:ext cx="4063901" cy="0"/>
          </a:xfrm>
          <a:prstGeom prst="line">
            <a:avLst/>
          </a:prstGeom>
          <a:noFill/>
          <a:ln w="38100">
            <a:solidFill>
              <a:srgbClr val="00338D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8732639" y="3301901"/>
            <a:ext cx="0" cy="149855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4673501" y="4795689"/>
            <a:ext cx="4063901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4678263" y="3301901"/>
            <a:ext cx="0" cy="149855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4876800" y="3403550"/>
            <a:ext cx="378251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风险反映比例 · PRICED-IN</a:t>
            </a:r>
            <a:endParaRPr lang="en-US" sz="800" dirty="0"/>
          </a:p>
        </p:txBody>
      </p:sp>
      <p:sp>
        <p:nvSpPr>
          <p:cNvPr id="57" name="Text 55"/>
          <p:cNvSpPr/>
          <p:nvPr/>
        </p:nvSpPr>
        <p:spPr>
          <a:xfrm>
            <a:off x="4876800" y="3606701"/>
            <a:ext cx="142483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7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循环融资质疑</a:t>
            </a:r>
            <a:endParaRPr lang="en-US" sz="750" dirty="0"/>
          </a:p>
        </p:txBody>
      </p:sp>
      <p:sp>
        <p:nvSpPr>
          <p:cNvPr id="58" name="Text 56"/>
          <p:cNvSpPr/>
          <p:nvPr/>
        </p:nvSpPr>
        <p:spPr>
          <a:xfrm>
            <a:off x="8170724" y="3606701"/>
            <a:ext cx="414427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5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15%</a:t>
            </a:r>
            <a:endParaRPr lang="en-US" sz="750" dirty="0"/>
          </a:p>
        </p:txBody>
      </p:sp>
      <p:sp>
        <p:nvSpPr>
          <p:cNvPr id="59" name="Text 57"/>
          <p:cNvSpPr/>
          <p:nvPr/>
        </p:nvSpPr>
        <p:spPr>
          <a:xfrm>
            <a:off x="4876800" y="3771900"/>
            <a:ext cx="2286000" cy="63401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0" name="Text 58"/>
          <p:cNvSpPr/>
          <p:nvPr/>
        </p:nvSpPr>
        <p:spPr>
          <a:xfrm>
            <a:off x="4876800" y="3771900"/>
            <a:ext cx="342900" cy="63401"/>
          </a:xfrm>
          <a:prstGeom prst="rect">
            <a:avLst/>
          </a:prstGeom>
          <a:solidFill>
            <a:srgbClr val="C6282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1" name="Text 59"/>
          <p:cNvSpPr/>
          <p:nvPr/>
        </p:nvSpPr>
        <p:spPr>
          <a:xfrm>
            <a:off x="4876800" y="3886200"/>
            <a:ext cx="142483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7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客户集中度</a:t>
            </a:r>
            <a:endParaRPr lang="en-US" sz="750" dirty="0"/>
          </a:p>
        </p:txBody>
      </p:sp>
      <p:sp>
        <p:nvSpPr>
          <p:cNvPr id="62" name="Text 60"/>
          <p:cNvSpPr/>
          <p:nvPr/>
        </p:nvSpPr>
        <p:spPr>
          <a:xfrm>
            <a:off x="8170724" y="3886200"/>
            <a:ext cx="414427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5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40%</a:t>
            </a:r>
            <a:endParaRPr lang="en-US" sz="750" dirty="0"/>
          </a:p>
        </p:txBody>
      </p:sp>
      <p:sp>
        <p:nvSpPr>
          <p:cNvPr id="63" name="Text 61"/>
          <p:cNvSpPr/>
          <p:nvPr/>
        </p:nvSpPr>
        <p:spPr>
          <a:xfrm>
            <a:off x="4876800" y="4051250"/>
            <a:ext cx="2286000" cy="63401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4" name="Text 62"/>
          <p:cNvSpPr/>
          <p:nvPr/>
        </p:nvSpPr>
        <p:spPr>
          <a:xfrm>
            <a:off x="4876800" y="4051250"/>
            <a:ext cx="914400" cy="63401"/>
          </a:xfrm>
          <a:prstGeom prst="rect">
            <a:avLst/>
          </a:prstGeom>
          <a:solidFill>
            <a:srgbClr val="C6282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5" name="Text 63"/>
          <p:cNvSpPr/>
          <p:nvPr/>
        </p:nvSpPr>
        <p:spPr>
          <a:xfrm>
            <a:off x="4876800" y="4165550"/>
            <a:ext cx="142483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7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估值 / 预期管理</a:t>
            </a:r>
            <a:endParaRPr lang="en-US" sz="750" dirty="0"/>
          </a:p>
        </p:txBody>
      </p:sp>
      <p:sp>
        <p:nvSpPr>
          <p:cNvPr id="66" name="Text 64"/>
          <p:cNvSpPr/>
          <p:nvPr/>
        </p:nvSpPr>
        <p:spPr>
          <a:xfrm>
            <a:off x="8170724" y="4165550"/>
            <a:ext cx="414427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5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60%</a:t>
            </a:r>
            <a:endParaRPr lang="en-US" sz="750" dirty="0"/>
          </a:p>
        </p:txBody>
      </p:sp>
      <p:sp>
        <p:nvSpPr>
          <p:cNvPr id="67" name="Text 65"/>
          <p:cNvSpPr/>
          <p:nvPr/>
        </p:nvSpPr>
        <p:spPr>
          <a:xfrm>
            <a:off x="4876800" y="4330601"/>
            <a:ext cx="2286000" cy="63401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8" name="Text 66"/>
          <p:cNvSpPr/>
          <p:nvPr/>
        </p:nvSpPr>
        <p:spPr>
          <a:xfrm>
            <a:off x="4876800" y="4330601"/>
            <a:ext cx="1371600" cy="63401"/>
          </a:xfrm>
          <a:prstGeom prst="rect">
            <a:avLst/>
          </a:prstGeom>
          <a:solidFill>
            <a:srgbClr val="D4AF3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9" name="Text 67"/>
          <p:cNvSpPr/>
          <p:nvPr/>
        </p:nvSpPr>
        <p:spPr>
          <a:xfrm>
            <a:off x="4876800" y="4444901"/>
            <a:ext cx="142483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7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供应链 / 能源</a:t>
            </a:r>
            <a:endParaRPr lang="en-US" sz="750" dirty="0"/>
          </a:p>
        </p:txBody>
      </p:sp>
      <p:sp>
        <p:nvSpPr>
          <p:cNvPr id="70" name="Text 68"/>
          <p:cNvSpPr/>
          <p:nvPr/>
        </p:nvSpPr>
        <p:spPr>
          <a:xfrm>
            <a:off x="8170724" y="4444901"/>
            <a:ext cx="414427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5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50%</a:t>
            </a:r>
            <a:endParaRPr lang="en-US" sz="750" dirty="0"/>
          </a:p>
        </p:txBody>
      </p:sp>
      <p:sp>
        <p:nvSpPr>
          <p:cNvPr id="71" name="Text 69"/>
          <p:cNvSpPr/>
          <p:nvPr/>
        </p:nvSpPr>
        <p:spPr>
          <a:xfrm>
            <a:off x="4876800" y="4610100"/>
            <a:ext cx="2286000" cy="63401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2" name="Text 70"/>
          <p:cNvSpPr/>
          <p:nvPr/>
        </p:nvSpPr>
        <p:spPr>
          <a:xfrm>
            <a:off x="4876800" y="4610100"/>
            <a:ext cx="1143000" cy="63401"/>
          </a:xfrm>
          <a:prstGeom prst="rect">
            <a:avLst/>
          </a:prstGeom>
          <a:solidFill>
            <a:srgbClr val="D4AF3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3" name="Text 71"/>
          <p:cNvSpPr/>
          <p:nvPr/>
        </p:nvSpPr>
        <p:spPr>
          <a:xfrm>
            <a:off x="4876800" y="4724400"/>
            <a:ext cx="142483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7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地缘 / 中国</a:t>
            </a:r>
            <a:endParaRPr lang="en-US" sz="750" dirty="0"/>
          </a:p>
        </p:txBody>
      </p:sp>
      <p:sp>
        <p:nvSpPr>
          <p:cNvPr id="74" name="Text 72"/>
          <p:cNvSpPr/>
          <p:nvPr/>
        </p:nvSpPr>
        <p:spPr>
          <a:xfrm>
            <a:off x="8170724" y="4724400"/>
            <a:ext cx="414427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75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80%</a:t>
            </a:r>
            <a:endParaRPr lang="en-US" sz="750" dirty="0"/>
          </a:p>
        </p:txBody>
      </p:sp>
      <p:sp>
        <p:nvSpPr>
          <p:cNvPr id="75" name="Text 73"/>
          <p:cNvSpPr/>
          <p:nvPr/>
        </p:nvSpPr>
        <p:spPr>
          <a:xfrm>
            <a:off x="406301" y="3987701"/>
            <a:ext cx="4165550" cy="660350"/>
          </a:xfrm>
          <a:prstGeom prst="rect">
            <a:avLst/>
          </a:prstGeom>
          <a:solidFill>
            <a:srgbClr val="FFF8E1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6" name="Shape 74"/>
          <p:cNvSpPr/>
          <p:nvPr/>
        </p:nvSpPr>
        <p:spPr>
          <a:xfrm>
            <a:off x="425351" y="3987701"/>
            <a:ext cx="0" cy="660350"/>
          </a:xfrm>
          <a:prstGeom prst="line">
            <a:avLst/>
          </a:prstGeom>
          <a:noFill/>
          <a:ln w="38100">
            <a:solidFill>
              <a:srgbClr val="B8860B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609600" y="4063901"/>
            <a:ext cx="388620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未反映尾部风险折价</a:t>
            </a:r>
            <a:endParaRPr lang="en-US" sz="800" dirty="0"/>
          </a:p>
        </p:txBody>
      </p:sp>
      <p:sp>
        <p:nvSpPr>
          <p:cNvPr id="78" name="Text 76"/>
          <p:cNvSpPr/>
          <p:nvPr/>
        </p:nvSpPr>
        <p:spPr>
          <a:xfrm>
            <a:off x="609600" y="4241750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8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12-15%</a:t>
            </a:r>
            <a:endParaRPr lang="en-US" sz="1800" dirty="0"/>
          </a:p>
        </p:txBody>
      </p:sp>
      <p:sp>
        <p:nvSpPr>
          <p:cNvPr id="79" name="Text 77"/>
          <p:cNvSpPr/>
          <p:nvPr/>
        </p:nvSpPr>
        <p:spPr>
          <a:xfrm>
            <a:off x="2031950" y="4292501"/>
            <a:ext cx="2461209" cy="2845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对应 Bear 情景股价下限 </a:t>
            </a:r>
            <a:pPr algn="l" indent="0" marL="0">
              <a:lnSpc>
                <a:spcPts val="1120"/>
              </a:lnSpc>
              <a:buNone/>
            </a:pPr>
            <a:r>
              <a:rPr lang="en-US" sz="8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$118-132</a:t>
            </a:r>
            <a:pPr algn="l" indent="0" marL="0">
              <a:lnSpc>
                <a:spcPts val="112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（当前 $198.50，下行 34-41%）</a:t>
            </a:r>
            <a:endParaRPr lang="en-US" sz="800" dirty="0"/>
          </a:p>
        </p:txBody>
      </p:sp>
      <p:sp>
        <p:nvSpPr>
          <p:cNvPr id="80" name="Text 78"/>
          <p:cNvSpPr/>
          <p:nvPr/>
        </p:nvSpPr>
        <p:spPr>
          <a:xfrm>
            <a:off x="406301" y="4873675"/>
            <a:ext cx="849772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A8B8D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股价基准 $198.50（2026-04-16）· 市值 $4.89T · 花叔科技投研团队逆向风险评估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06301" y="406301"/>
            <a:ext cx="8331101" cy="25301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06301" y="177701"/>
            <a:ext cx="6476899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估值三情景：Bear / Base / Bull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5887870" y="228600"/>
            <a:ext cx="284982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9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PAGE 11 · VALUATION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06301" y="558701"/>
            <a:ext cx="8497723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三段式 DCF（WACC 10%）+ P/E 倍数法交叉验证，12 个月目标价中枢 </a:t>
            </a:r>
            <a:pPr algn="l" indent="0" marL="0">
              <a:lnSpc>
                <a:spcPts val="1400"/>
              </a:lnSpc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$248</a:t>
            </a:r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。概率加权合理价 </a:t>
            </a:r>
            <a:pPr algn="l" indent="0" marL="0">
              <a:lnSpc>
                <a:spcPts val="1400"/>
              </a:lnSpc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$250</a:t>
            </a:r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，当前股价 </a:t>
            </a:r>
            <a:pPr algn="l" indent="0" marL="0">
              <a:lnSpc>
                <a:spcPts val="1400"/>
              </a:lnSpc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$198.50</a:t>
            </a:r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中性偏合理。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06301" y="888950"/>
            <a:ext cx="2667000" cy="1650950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06301" y="888950"/>
            <a:ext cx="2667000" cy="50750"/>
          </a:xfrm>
          <a:prstGeom prst="rect">
            <a:avLst/>
          </a:prstGeom>
          <a:solidFill>
            <a:srgbClr val="C6282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58701" y="1041350"/>
            <a:ext cx="2409444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BEAR · 20%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58701" y="1234976"/>
            <a:ext cx="2409444" cy="254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00"/>
              </a:lnSpc>
              <a:spcBef>
                <a:spcPts val="400"/>
              </a:spcBef>
              <a:buNone/>
            </a:pPr>
            <a:r>
              <a:rPr lang="en-US" sz="20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$175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58701" y="1527125"/>
            <a:ext cx="2409444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300"/>
              </a:spcBef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区间 $165 - $185 · </a:t>
            </a:r>
            <a:pPr algn="l" indent="0" marL="0">
              <a:spcBef>
                <a:spcPts val="300"/>
              </a:spcBef>
              <a:buNone/>
            </a:pPr>
            <a:r>
              <a:rPr lang="en-US" sz="8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-12% 下行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558701" y="1752600"/>
            <a:ext cx="2362200" cy="12650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558701" y="1828800"/>
            <a:ext cx="2409444" cy="147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60"/>
              </a:lnSpc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Hyperscaler CapEx 增速 +60% → +30%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558701" y="2014240"/>
            <a:ext cx="2409444" cy="147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60"/>
              </a:lnSpc>
              <a:spcBef>
                <a:spcPts val="300"/>
              </a:spcBef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FY27 营收 </a:t>
            </a:r>
            <a:pPr algn="l" indent="0" marL="0">
              <a:lnSpc>
                <a:spcPts val="1160"/>
              </a:lnSpc>
              <a:spcBef>
                <a:spcPts val="300"/>
              </a:spcBef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$280B</a:t>
            </a:r>
            <a:pPr algn="l" indent="0" marL="0">
              <a:lnSpc>
                <a:spcPts val="1160"/>
              </a:lnSpc>
              <a:spcBef>
                <a:spcPts val="300"/>
              </a:spcBef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· 毛利率 </a:t>
            </a:r>
            <a:pPr algn="l" indent="0" marL="0">
              <a:lnSpc>
                <a:spcPts val="1160"/>
              </a:lnSpc>
              <a:spcBef>
                <a:spcPts val="300"/>
              </a:spcBef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73%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558701" y="2199680"/>
            <a:ext cx="2409444" cy="147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60"/>
              </a:lnSpc>
              <a:spcBef>
                <a:spcPts val="300"/>
              </a:spcBef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EPS </a:t>
            </a:r>
            <a:pPr algn="l" indent="0" marL="0">
              <a:lnSpc>
                <a:spcPts val="1160"/>
              </a:lnSpc>
              <a:spcBef>
                <a:spcPts val="300"/>
              </a:spcBef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$6.70</a:t>
            </a:r>
            <a:pPr algn="l" indent="0" marL="0">
              <a:lnSpc>
                <a:spcPts val="1160"/>
              </a:lnSpc>
              <a:spcBef>
                <a:spcPts val="300"/>
              </a:spcBef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· 目标 P/E </a:t>
            </a:r>
            <a:pPr algn="l" indent="0" marL="0">
              <a:lnSpc>
                <a:spcPts val="1160"/>
              </a:lnSpc>
              <a:spcBef>
                <a:spcPts val="300"/>
              </a:spcBef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25x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3225701" y="888950"/>
            <a:ext cx="2692301" cy="1650950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3225701" y="888950"/>
            <a:ext cx="2692301" cy="50750"/>
          </a:xfrm>
          <a:prstGeom prst="rect">
            <a:avLst/>
          </a:prstGeom>
          <a:solidFill>
            <a:srgbClr val="D4AF3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3378101" y="1041350"/>
            <a:ext cx="243525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BASE · 50% ★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3378101" y="1254026"/>
            <a:ext cx="2435251" cy="254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00"/>
              </a:lnSpc>
              <a:spcBef>
                <a:spcPts val="400"/>
              </a:spcBef>
              <a:buNone/>
            </a:pPr>
            <a:r>
              <a:rPr lang="en-US" sz="20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$248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3378101" y="1546175"/>
            <a:ext cx="243525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300"/>
              </a:spcBef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区间 $240 - $260 · </a:t>
            </a:r>
            <a:pPr algn="l" indent="0" marL="0">
              <a:spcBef>
                <a:spcPts val="300"/>
              </a:spcBef>
              <a:buNone/>
            </a:pPr>
            <a:r>
              <a:rPr lang="en-US" sz="8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+25% 上行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3378101" y="1752600"/>
            <a:ext cx="2387501" cy="12650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3378101" y="1828800"/>
            <a:ext cx="2435251" cy="147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60"/>
              </a:lnSpc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Q1 FY27 $78B 线性外推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3378101" y="2014240"/>
            <a:ext cx="2435251" cy="147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60"/>
              </a:lnSpc>
              <a:spcBef>
                <a:spcPts val="300"/>
              </a:spcBef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FY27 营收 </a:t>
            </a:r>
            <a:pPr algn="l" indent="0" marL="0">
              <a:lnSpc>
                <a:spcPts val="1160"/>
              </a:lnSpc>
              <a:spcBef>
                <a:spcPts val="300"/>
              </a:spcBef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$312B</a:t>
            </a:r>
            <a:pPr algn="l" indent="0" marL="0">
              <a:lnSpc>
                <a:spcPts val="1160"/>
              </a:lnSpc>
              <a:spcBef>
                <a:spcPts val="300"/>
              </a:spcBef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（+44.5%）· 毛利率 </a:t>
            </a:r>
            <a:pPr algn="l" indent="0" marL="0">
              <a:lnSpc>
                <a:spcPts val="1160"/>
              </a:lnSpc>
              <a:spcBef>
                <a:spcPts val="300"/>
              </a:spcBef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75%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3378101" y="2199680"/>
            <a:ext cx="2435251" cy="147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60"/>
              </a:lnSpc>
              <a:spcBef>
                <a:spcPts val="300"/>
              </a:spcBef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EPS </a:t>
            </a:r>
            <a:pPr algn="l" indent="0" marL="0">
              <a:lnSpc>
                <a:spcPts val="1160"/>
              </a:lnSpc>
              <a:spcBef>
                <a:spcPts val="300"/>
              </a:spcBef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$7.70</a:t>
            </a:r>
            <a:pPr algn="l" indent="0" marL="0">
              <a:lnSpc>
                <a:spcPts val="1160"/>
              </a:lnSpc>
              <a:spcBef>
                <a:spcPts val="300"/>
              </a:spcBef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· 目标 P/E </a:t>
            </a:r>
            <a:pPr algn="l" indent="0" marL="0">
              <a:lnSpc>
                <a:spcPts val="1160"/>
              </a:lnSpc>
              <a:spcBef>
                <a:spcPts val="300"/>
              </a:spcBef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33x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6070550" y="888950"/>
            <a:ext cx="2667000" cy="1650950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6070550" y="888950"/>
            <a:ext cx="2667000" cy="50750"/>
          </a:xfrm>
          <a:prstGeom prst="rect">
            <a:avLst/>
          </a:prstGeom>
          <a:solidFill>
            <a:srgbClr val="2E7D32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6" name="Text 24"/>
          <p:cNvSpPr/>
          <p:nvPr/>
        </p:nvSpPr>
        <p:spPr>
          <a:xfrm>
            <a:off x="6222950" y="1041350"/>
            <a:ext cx="2409444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BULL · 30%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222950" y="1234976"/>
            <a:ext cx="2409444" cy="254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00"/>
              </a:lnSpc>
              <a:spcBef>
                <a:spcPts val="400"/>
              </a:spcBef>
              <a:buNone/>
            </a:pPr>
            <a:r>
              <a:rPr lang="en-US" sz="20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$305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6222950" y="1527125"/>
            <a:ext cx="2409444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300"/>
              </a:spcBef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区间 $290 - $320 · </a:t>
            </a:r>
            <a:pPr algn="l" indent="0" marL="0">
              <a:spcBef>
                <a:spcPts val="300"/>
              </a:spcBef>
              <a:buNone/>
            </a:pPr>
            <a:r>
              <a:rPr lang="en-US" sz="8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+54% 上行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6222950" y="1752600"/>
            <a:ext cx="2362200" cy="12650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0" name="Text 28"/>
          <p:cNvSpPr/>
          <p:nvPr/>
        </p:nvSpPr>
        <p:spPr>
          <a:xfrm>
            <a:off x="6222950" y="1828800"/>
            <a:ext cx="2409444" cy="147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60"/>
              </a:lnSpc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$1T 累计订单能见度兑现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6222950" y="2014240"/>
            <a:ext cx="2409444" cy="147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60"/>
              </a:lnSpc>
              <a:spcBef>
                <a:spcPts val="300"/>
              </a:spcBef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FY27 营收 </a:t>
            </a:r>
            <a:pPr algn="l" indent="0" marL="0">
              <a:lnSpc>
                <a:spcPts val="1160"/>
              </a:lnSpc>
              <a:spcBef>
                <a:spcPts val="300"/>
              </a:spcBef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$350B</a:t>
            </a:r>
            <a:pPr algn="l" indent="0" marL="0">
              <a:lnSpc>
                <a:spcPts val="1160"/>
              </a:lnSpc>
              <a:spcBef>
                <a:spcPts val="300"/>
              </a:spcBef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（+62%）· 毛利率 </a:t>
            </a:r>
            <a:pPr algn="l" indent="0" marL="0">
              <a:lnSpc>
                <a:spcPts val="1160"/>
              </a:lnSpc>
              <a:spcBef>
                <a:spcPts val="300"/>
              </a:spcBef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76%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6222950" y="2199680"/>
            <a:ext cx="2409444" cy="147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60"/>
              </a:lnSpc>
              <a:spcBef>
                <a:spcPts val="300"/>
              </a:spcBef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EPS </a:t>
            </a:r>
            <a:pPr algn="l" indent="0" marL="0">
              <a:lnSpc>
                <a:spcPts val="1160"/>
              </a:lnSpc>
              <a:spcBef>
                <a:spcPts val="300"/>
              </a:spcBef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$9.00</a:t>
            </a:r>
            <a:pPr algn="l" indent="0" marL="0">
              <a:lnSpc>
                <a:spcPts val="1160"/>
              </a:lnSpc>
              <a:spcBef>
                <a:spcPts val="300"/>
              </a:spcBef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· Rubin 放量加速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406301" y="2692301"/>
            <a:ext cx="8331101" cy="253901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4" name="Text 32"/>
          <p:cNvSpPr/>
          <p:nvPr/>
        </p:nvSpPr>
        <p:spPr>
          <a:xfrm>
            <a:off x="558701" y="2692301"/>
            <a:ext cx="1165860" cy="254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三段式 DCF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1930301" y="2692301"/>
            <a:ext cx="1165860" cy="254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年份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3200251" y="2692301"/>
            <a:ext cx="1424839" cy="254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收入 YoY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4724251" y="2692301"/>
            <a:ext cx="1424839" cy="254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FCF Margin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6248251" y="2692301"/>
            <a:ext cx="2849829" cy="254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假设依据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558701" y="29463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高速期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1930301" y="29463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FY27 - FY28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3200251" y="2946350"/>
            <a:ext cx="142483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60% → 40%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4724251" y="2946350"/>
            <a:ext cx="142483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45%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6248251" y="2946350"/>
            <a:ext cx="284982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Blackwell 满产 + Rubin 放量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406301" y="3174950"/>
            <a:ext cx="8331101" cy="228600"/>
          </a:xfrm>
          <a:prstGeom prst="rect">
            <a:avLst/>
          </a:prstGeom>
          <a:solidFill>
            <a:srgbClr val="FAFBF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5" name="Text 43"/>
          <p:cNvSpPr/>
          <p:nvPr/>
        </p:nvSpPr>
        <p:spPr>
          <a:xfrm>
            <a:off x="558701" y="31749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过渡期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1930301" y="31749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FY29 - FY31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3200251" y="3174950"/>
            <a:ext cx="142483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30% → 15%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4724251" y="3174950"/>
            <a:ext cx="142483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40%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6248251" y="3174950"/>
            <a:ext cx="284982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竞争加剧 + 主权 AI 尾部</a:t>
            </a:r>
            <a:endParaRPr lang="en-US" sz="850" dirty="0"/>
          </a:p>
        </p:txBody>
      </p:sp>
      <p:sp>
        <p:nvSpPr>
          <p:cNvPr id="50" name="Text 48"/>
          <p:cNvSpPr/>
          <p:nvPr/>
        </p:nvSpPr>
        <p:spPr>
          <a:xfrm>
            <a:off x="558701" y="34035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稳态期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1930301" y="34035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FY32+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3200251" y="3403550"/>
            <a:ext cx="142483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8 - 10%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724251" y="3403550"/>
            <a:ext cx="142483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35%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6248251" y="3403550"/>
            <a:ext cx="284982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类成熟半导体</a:t>
            </a:r>
            <a:endParaRPr lang="en-US" sz="850" dirty="0"/>
          </a:p>
        </p:txBody>
      </p:sp>
      <p:sp>
        <p:nvSpPr>
          <p:cNvPr id="55" name="Text 53"/>
          <p:cNvSpPr/>
          <p:nvPr/>
        </p:nvSpPr>
        <p:spPr>
          <a:xfrm>
            <a:off x="406301" y="3632150"/>
            <a:ext cx="8331101" cy="228600"/>
          </a:xfrm>
          <a:prstGeom prst="rect">
            <a:avLst/>
          </a:prstGeom>
          <a:solidFill>
            <a:srgbClr val="FAFBF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6" name="Text 54"/>
          <p:cNvSpPr/>
          <p:nvPr/>
        </p:nvSpPr>
        <p:spPr>
          <a:xfrm>
            <a:off x="558701" y="36321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永续期</a:t>
            </a:r>
            <a:endParaRPr lang="en-US" sz="900" dirty="0"/>
          </a:p>
        </p:txBody>
      </p:sp>
      <p:sp>
        <p:nvSpPr>
          <p:cNvPr id="57" name="Text 55"/>
          <p:cNvSpPr/>
          <p:nvPr/>
        </p:nvSpPr>
        <p:spPr>
          <a:xfrm>
            <a:off x="1930301" y="36321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FY37+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3200251" y="3632150"/>
            <a:ext cx="142483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3%</a:t>
            </a:r>
            <a:endParaRPr lang="en-US" sz="900" dirty="0"/>
          </a:p>
        </p:txBody>
      </p:sp>
      <p:sp>
        <p:nvSpPr>
          <p:cNvPr id="59" name="Text 57"/>
          <p:cNvSpPr/>
          <p:nvPr/>
        </p:nvSpPr>
        <p:spPr>
          <a:xfrm>
            <a:off x="4724251" y="3632150"/>
            <a:ext cx="142483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30%</a:t>
            </a:r>
            <a:endParaRPr lang="en-US" sz="900" dirty="0"/>
          </a:p>
        </p:txBody>
      </p:sp>
      <p:sp>
        <p:nvSpPr>
          <p:cNvPr id="60" name="Text 58"/>
          <p:cNvSpPr/>
          <p:nvPr/>
        </p:nvSpPr>
        <p:spPr>
          <a:xfrm>
            <a:off x="6248251" y="3632150"/>
            <a:ext cx="284982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类 Cisco 周期末段</a:t>
            </a:r>
            <a:endParaRPr lang="en-US" sz="850" dirty="0"/>
          </a:p>
        </p:txBody>
      </p:sp>
      <p:sp>
        <p:nvSpPr>
          <p:cNvPr id="61" name="Text 59"/>
          <p:cNvSpPr/>
          <p:nvPr/>
        </p:nvSpPr>
        <p:spPr>
          <a:xfrm>
            <a:off x="406301" y="3860750"/>
            <a:ext cx="8331101" cy="253901"/>
          </a:xfrm>
          <a:prstGeom prst="rect">
            <a:avLst/>
          </a:prstGeom>
          <a:solidFill>
            <a:srgbClr val="FFF8E1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2" name="Shape 60"/>
          <p:cNvSpPr/>
          <p:nvPr/>
        </p:nvSpPr>
        <p:spPr>
          <a:xfrm>
            <a:off x="406301" y="3865513"/>
            <a:ext cx="8331101" cy="0"/>
          </a:xfrm>
          <a:prstGeom prst="line">
            <a:avLst/>
          </a:prstGeom>
          <a:noFill/>
          <a:ln w="9525">
            <a:solidFill>
              <a:srgbClr val="D4AF37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558701" y="3860750"/>
            <a:ext cx="2590699" cy="254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9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合计 · WACC 10%</a:t>
            </a:r>
            <a:endParaRPr lang="en-US" sz="900" dirty="0"/>
          </a:p>
        </p:txBody>
      </p:sp>
      <p:sp>
        <p:nvSpPr>
          <p:cNvPr id="64" name="Text 62"/>
          <p:cNvSpPr/>
          <p:nvPr/>
        </p:nvSpPr>
        <p:spPr>
          <a:xfrm>
            <a:off x="3200251" y="3860750"/>
            <a:ext cx="3367939" cy="254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9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企业价值中枢 $6.0T</a:t>
            </a:r>
            <a:endParaRPr lang="en-US" sz="900" dirty="0"/>
          </a:p>
        </p:txBody>
      </p:sp>
      <p:sp>
        <p:nvSpPr>
          <p:cNvPr id="65" name="Text 63"/>
          <p:cNvSpPr/>
          <p:nvPr/>
        </p:nvSpPr>
        <p:spPr>
          <a:xfrm>
            <a:off x="6248251" y="3860750"/>
            <a:ext cx="2849829" cy="254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9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每股公允价值 $248</a:t>
            </a:r>
            <a:endParaRPr lang="en-US" sz="900" dirty="0"/>
          </a:p>
        </p:txBody>
      </p:sp>
      <p:sp>
        <p:nvSpPr>
          <p:cNvPr id="66" name="Text 64"/>
          <p:cNvSpPr/>
          <p:nvPr/>
        </p:nvSpPr>
        <p:spPr>
          <a:xfrm>
            <a:off x="406301" y="4267200"/>
            <a:ext cx="4089350" cy="634901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7" name="Text 65"/>
          <p:cNvSpPr/>
          <p:nvPr/>
        </p:nvSpPr>
        <p:spPr>
          <a:xfrm>
            <a:off x="558701" y="4368701"/>
            <a:ext cx="388620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估值锚点</a:t>
            </a:r>
            <a:endParaRPr lang="en-US" sz="800" dirty="0"/>
          </a:p>
        </p:txBody>
      </p:sp>
      <p:sp>
        <p:nvSpPr>
          <p:cNvPr id="68" name="Text 66"/>
          <p:cNvSpPr/>
          <p:nvPr/>
        </p:nvSpPr>
        <p:spPr>
          <a:xfrm>
            <a:off x="558701" y="4562326"/>
            <a:ext cx="3886200" cy="1617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75"/>
              </a:lnSpc>
              <a:spcBef>
                <a:spcPts val="400"/>
              </a:spcBef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Forward P/E </a:t>
            </a:r>
            <a:pPr algn="l" indent="0" marL="0">
              <a:lnSpc>
                <a:spcPts val="1275"/>
              </a:lnSpc>
              <a:spcBef>
                <a:spcPts val="400"/>
              </a:spcBef>
              <a:buNone/>
            </a:pPr>
            <a:r>
              <a:rPr lang="en-US" sz="85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29.94x</a:t>
            </a:r>
            <a:pPr algn="l" indent="0" marL="0">
              <a:lnSpc>
                <a:spcPts val="1275"/>
              </a:lnSpc>
              <a:spcBef>
                <a:spcPts val="400"/>
              </a:spcBef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· P/FCF </a:t>
            </a:r>
            <a:pPr algn="l" indent="0" marL="0">
              <a:lnSpc>
                <a:spcPts val="1275"/>
              </a:lnSpc>
              <a:spcBef>
                <a:spcPts val="400"/>
              </a:spcBef>
              <a:buNone/>
            </a:pPr>
            <a:r>
              <a:rPr lang="en-US" sz="85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50x</a:t>
            </a:r>
            <a:pPr algn="l" indent="0" marL="0">
              <a:lnSpc>
                <a:spcPts val="1275"/>
              </a:lnSpc>
              <a:spcBef>
                <a:spcPts val="400"/>
              </a:spcBef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· FCF Yield </a:t>
            </a:r>
            <a:pPr algn="l" indent="0" marL="0">
              <a:lnSpc>
                <a:spcPts val="1275"/>
              </a:lnSpc>
              <a:spcBef>
                <a:spcPts val="400"/>
              </a:spcBef>
              <a:buNone/>
            </a:pPr>
            <a:r>
              <a:rPr lang="en-US" sz="85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1.97%</a:t>
            </a:r>
            <a:pPr algn="l" indent="0" marL="0">
              <a:lnSpc>
                <a:spcPts val="1275"/>
              </a:lnSpc>
              <a:spcBef>
                <a:spcPts val="400"/>
              </a:spcBef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· PEG </a:t>
            </a:r>
            <a:pPr algn="l" indent="0" marL="0">
              <a:lnSpc>
                <a:spcPts val="1275"/>
              </a:lnSpc>
              <a:spcBef>
                <a:spcPts val="400"/>
              </a:spcBef>
              <a:buNone/>
            </a:pPr>
            <a:r>
              <a:rPr lang="en-US" sz="85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~0.4</a:t>
            </a:r>
            <a:endParaRPr lang="en-US" sz="850" dirty="0"/>
          </a:p>
        </p:txBody>
      </p:sp>
      <p:sp>
        <p:nvSpPr>
          <p:cNvPr id="69" name="Text 67"/>
          <p:cNvSpPr/>
          <p:nvPr/>
        </p:nvSpPr>
        <p:spPr>
          <a:xfrm>
            <a:off x="4648200" y="4267200"/>
            <a:ext cx="4089350" cy="634901"/>
          </a:xfrm>
          <a:prstGeom prst="rect">
            <a:avLst/>
          </a:prstGeom>
          <a:solidFill>
            <a:srgbClr val="F0F4F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0" name="Shape 68"/>
          <p:cNvSpPr/>
          <p:nvPr/>
        </p:nvSpPr>
        <p:spPr>
          <a:xfrm>
            <a:off x="4667250" y="4267200"/>
            <a:ext cx="0" cy="634901"/>
          </a:xfrm>
          <a:prstGeom prst="line">
            <a:avLst/>
          </a:prstGeom>
          <a:noFill/>
          <a:ln w="38100">
            <a:solidFill>
              <a:srgbClr val="00338D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4851350" y="4368701"/>
            <a:ext cx="388620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概率加权合理价</a:t>
            </a:r>
            <a:endParaRPr lang="en-US" sz="800" dirty="0"/>
          </a:p>
        </p:txBody>
      </p:sp>
      <p:sp>
        <p:nvSpPr>
          <p:cNvPr id="72" name="Text 70"/>
          <p:cNvSpPr/>
          <p:nvPr/>
        </p:nvSpPr>
        <p:spPr>
          <a:xfrm>
            <a:off x="4851350" y="4562326"/>
            <a:ext cx="3886200" cy="1617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75"/>
              </a:lnSpc>
              <a:spcBef>
                <a:spcPts val="400"/>
              </a:spcBef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$175×20% + $248×50% + $305×30% = </a:t>
            </a:r>
            <a:pPr algn="l" indent="0" marL="0">
              <a:lnSpc>
                <a:spcPts val="1275"/>
              </a:lnSpc>
              <a:spcBef>
                <a:spcPts val="400"/>
              </a:spcBef>
              <a:buNone/>
            </a:pPr>
            <a:r>
              <a:rPr lang="en-US" sz="85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$250</a:t>
            </a:r>
            <a:pPr algn="l" indent="0" marL="0">
              <a:lnSpc>
                <a:spcPts val="1275"/>
              </a:lnSpc>
              <a:spcBef>
                <a:spcPts val="400"/>
              </a:spcBef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· 当前 $198.50 中性偏合理</a:t>
            </a:r>
            <a:endParaRPr lang="en-US" sz="850" dirty="0"/>
          </a:p>
        </p:txBody>
      </p:sp>
      <p:sp>
        <p:nvSpPr>
          <p:cNvPr id="73" name="Text 71"/>
          <p:cNvSpPr/>
          <p:nvPr/>
        </p:nvSpPr>
        <p:spPr>
          <a:xfrm>
            <a:off x="406301" y="4873675"/>
            <a:ext cx="849772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A8B8D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花叔科技投研 · HUASHU EQUITY RESEARCH · 2026-04-17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06301" y="406301"/>
            <a:ext cx="8331101" cy="25301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06301" y="177701"/>
            <a:ext cx="6476899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市场情绪：叙事竞争中的中性定价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5887870" y="228600"/>
            <a:ext cx="284982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9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PAGE 12 · MARKET SENTIMENT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06301" y="558701"/>
            <a:ext cx="8497723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Forward P/E 从 </a:t>
            </a:r>
            <a:pPr algn="l" indent="0" marL="0">
              <a:lnSpc>
                <a:spcPts val="1400"/>
              </a:lnSpc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44.95x</a:t>
            </a:r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压至 </a:t>
            </a:r>
            <a:pPr algn="l" indent="0" marL="0">
              <a:lnSpc>
                <a:spcPts val="1400"/>
              </a:lnSpc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29.94x</a:t>
            </a:r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（-14%），卡在两个叙事中间。市场在犹豫是否押注 Peak AI 或 $1T 能见度。</a:t>
            </a:r>
            <a:pPr algn="l" indent="0" marL="0">
              <a:lnSpc>
                <a:spcPts val="1400"/>
              </a:lnSpc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3 - 6 个月内决定方向</a:t>
            </a:r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。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06301" y="888950"/>
            <a:ext cx="3810000" cy="1447800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06301" y="888950"/>
            <a:ext cx="3810000" cy="50750"/>
          </a:xfrm>
          <a:prstGeom prst="rect">
            <a:avLst/>
          </a:prstGeom>
          <a:solidFill>
            <a:srgbClr val="C6282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58701" y="1041350"/>
            <a:ext cx="3575304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叙事 A · PEAK AI 焦虑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58701" y="1254026"/>
            <a:ext cx="3575304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400"/>
              </a:spcBef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对应 P/E </a:t>
            </a:r>
            <a:pPr algn="l" indent="0" marL="0">
              <a:spcBef>
                <a:spcPts val="400"/>
              </a:spcBef>
              <a:buNone/>
            </a:pPr>
            <a:r>
              <a:rPr lang="en-US" sz="10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25 - 28x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58701" y="1524000"/>
            <a:ext cx="3575304" cy="1564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32"/>
              </a:lnSpc>
              <a:buNone/>
            </a:pPr>
            <a:r>
              <a:rPr lang="en-US" sz="85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AI 投资周期见顶，Hyperscaler CapEx 2027 放缓。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558701" y="1731169"/>
            <a:ext cx="3575304" cy="3128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32"/>
              </a:lnSpc>
              <a:spcBef>
                <a:spcPts val="400"/>
              </a:spcBef>
              <a:buNone/>
            </a:pPr>
            <a:r>
              <a:rPr lang="en-US" sz="85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AI 初创融资 Q1 2026 YoY </a:t>
            </a:r>
            <a:pPr algn="l" indent="0" marL="0">
              <a:lnSpc>
                <a:spcPts val="1232"/>
              </a:lnSpc>
              <a:spcBef>
                <a:spcPts val="400"/>
              </a:spcBef>
              <a:buNone/>
            </a:pPr>
            <a:r>
              <a:rPr lang="en-US" sz="850" b="1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-8%</a:t>
            </a:r>
            <a:pPr algn="l" indent="0" marL="0">
              <a:lnSpc>
                <a:spcPts val="1232"/>
              </a:lnSpc>
              <a:spcBef>
                <a:spcPts val="400"/>
              </a:spcBef>
              <a:buNone/>
            </a:pPr>
            <a:r>
              <a:rPr lang="en-US" sz="85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，H100 小时租金降 </a:t>
            </a:r>
            <a:pPr algn="l" indent="0" marL="0">
              <a:lnSpc>
                <a:spcPts val="1232"/>
              </a:lnSpc>
              <a:spcBef>
                <a:spcPts val="400"/>
              </a:spcBef>
              <a:buNone/>
            </a:pPr>
            <a:r>
              <a:rPr lang="en-US" sz="850" b="1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12-18%</a:t>
            </a:r>
            <a:pPr algn="l" indent="0" marL="0">
              <a:lnSpc>
                <a:spcPts val="1232"/>
              </a:lnSpc>
              <a:spcBef>
                <a:spcPts val="400"/>
              </a:spcBef>
              <a:buNone/>
            </a:pPr>
            <a:r>
              <a:rPr lang="en-US" sz="85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，推理成本降 </a:t>
            </a:r>
            <a:pPr algn="l" indent="0" marL="0">
              <a:lnSpc>
                <a:spcPts val="1232"/>
              </a:lnSpc>
              <a:spcBef>
                <a:spcPts val="400"/>
              </a:spcBef>
              <a:buNone/>
            </a:pPr>
            <a:r>
              <a:rPr lang="en-US" sz="850" b="1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85%</a:t>
            </a:r>
            <a:pPr algn="l" indent="0" marL="0">
              <a:lnSpc>
                <a:spcPts val="1232"/>
              </a:lnSpc>
              <a:spcBef>
                <a:spcPts val="400"/>
              </a:spcBef>
              <a:buNone/>
            </a:pPr>
            <a:r>
              <a:rPr lang="en-US" sz="85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。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558701" y="2094756"/>
            <a:ext cx="3575304" cy="1564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32"/>
              </a:lnSpc>
              <a:spcBef>
                <a:spcPts val="400"/>
              </a:spcBef>
              <a:buNone/>
            </a:pPr>
            <a:r>
              <a:rPr lang="en-US" sz="850" i="1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「好消息不涨」· Cisco 1999-2000 模板。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4292501" y="1473101"/>
            <a:ext cx="558701" cy="304800"/>
          </a:xfrm>
          <a:prstGeom prst="rect">
            <a:avLst/>
          </a:prstGeom>
          <a:solidFill>
            <a:srgbClr val="D4AF3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4286914" y="1473101"/>
            <a:ext cx="569875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4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VS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927550" y="888950"/>
            <a:ext cx="3810000" cy="1447800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4927550" y="888950"/>
            <a:ext cx="3810000" cy="50750"/>
          </a:xfrm>
          <a:prstGeom prst="rect">
            <a:avLst/>
          </a:prstGeom>
          <a:solidFill>
            <a:srgbClr val="2E7D32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5079950" y="1041350"/>
            <a:ext cx="3575304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叙事 B · $1T 订单能见度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079950" y="1254026"/>
            <a:ext cx="3575304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400"/>
              </a:spcBef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对应 P/E </a:t>
            </a:r>
            <a:pPr algn="l" indent="0" marL="0">
              <a:spcBef>
                <a:spcPts val="400"/>
              </a:spcBef>
              <a:buNone/>
            </a:pPr>
            <a:r>
              <a:rPr lang="en-US" sz="10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35 - 40x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079950" y="1524000"/>
            <a:ext cx="3575304" cy="1564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32"/>
              </a:lnSpc>
              <a:buNone/>
            </a:pPr>
            <a:r>
              <a:rPr lang="en-US" sz="85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Jensen 口径 Blackwell+Rubin 至 2027 累计 </a:t>
            </a:r>
            <a:pPr algn="l" indent="0" marL="0">
              <a:lnSpc>
                <a:spcPts val="1232"/>
              </a:lnSpc>
              <a:buNone/>
            </a:pPr>
            <a:r>
              <a:rPr lang="en-US" sz="850" b="1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$1T</a:t>
            </a:r>
            <a:pPr algn="l" indent="0" marL="0">
              <a:lnSpc>
                <a:spcPts val="1232"/>
              </a:lnSpc>
              <a:buNone/>
            </a:pPr>
            <a:r>
              <a:rPr lang="en-US" sz="85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（去年 $500B 翻倍）。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079950" y="1731169"/>
            <a:ext cx="3575304" cy="1564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32"/>
              </a:lnSpc>
              <a:spcBef>
                <a:spcPts val="400"/>
              </a:spcBef>
              <a:buNone/>
            </a:pPr>
            <a:r>
              <a:rPr lang="en-US" sz="85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Rubin 推理成本再降 </a:t>
            </a:r>
            <a:pPr algn="l" indent="0" marL="0">
              <a:lnSpc>
                <a:spcPts val="1232"/>
              </a:lnSpc>
              <a:spcBef>
                <a:spcPts val="400"/>
              </a:spcBef>
              <a:buNone/>
            </a:pPr>
            <a:r>
              <a:rPr lang="en-US" sz="850" b="1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10 倍</a:t>
            </a:r>
            <a:pPr algn="l" indent="0" marL="0">
              <a:lnSpc>
                <a:spcPts val="1232"/>
              </a:lnSpc>
              <a:spcBef>
                <a:spcPts val="400"/>
              </a:spcBef>
              <a:buNone/>
            </a:pPr>
            <a:r>
              <a:rPr lang="en-US" sz="85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解锁全新 TAM。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5079950" y="1938337"/>
            <a:ext cx="3575304" cy="1564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32"/>
              </a:lnSpc>
              <a:spcBef>
                <a:spcPts val="400"/>
              </a:spcBef>
              <a:buNone/>
            </a:pPr>
            <a:r>
              <a:rPr lang="en-US" sz="85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Networking </a:t>
            </a:r>
            <a:pPr algn="l" indent="0" marL="0">
              <a:lnSpc>
                <a:spcPts val="1232"/>
              </a:lnSpc>
              <a:spcBef>
                <a:spcPts val="400"/>
              </a:spcBef>
              <a:buNone/>
            </a:pPr>
            <a:r>
              <a:rPr lang="en-US" sz="850" b="1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+263%</a:t>
            </a:r>
            <a:pPr algn="l" indent="0" marL="0">
              <a:lnSpc>
                <a:spcPts val="1232"/>
              </a:lnSpc>
              <a:spcBef>
                <a:spcPts val="400"/>
              </a:spcBef>
              <a:buNone/>
            </a:pPr>
            <a:r>
              <a:rPr lang="en-US" sz="85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证明护城河扩宽。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406301" y="2412950"/>
            <a:ext cx="8331101" cy="355550"/>
          </a:xfrm>
          <a:prstGeom prst="rect">
            <a:avLst/>
          </a:prstGeom>
          <a:solidFill>
            <a:srgbClr val="FFF8E1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Shape 21"/>
          <p:cNvSpPr/>
          <p:nvPr/>
        </p:nvSpPr>
        <p:spPr>
          <a:xfrm>
            <a:off x="425351" y="2412950"/>
            <a:ext cx="0" cy="355550"/>
          </a:xfrm>
          <a:prstGeom prst="line">
            <a:avLst/>
          </a:prstGeom>
          <a:noFill/>
          <a:ln w="38100">
            <a:solidFill>
              <a:srgbClr val="D4AF3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84150" y="2514600"/>
            <a:ext cx="8161020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当前定价 29.94x 卡在中间</a:t>
            </a:r>
            <a:pPr algn="l" indent="0" marL="0">
              <a:lnSpc>
                <a:spcPts val="126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，尚未押注任何一方。决定性变量 = Q1 FY27 财报 + Hyperscaler Q2 CapEx 指引。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06301" y="2870150"/>
            <a:ext cx="4089350" cy="1625501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6" name="Text 24"/>
          <p:cNvSpPr/>
          <p:nvPr/>
        </p:nvSpPr>
        <p:spPr>
          <a:xfrm>
            <a:off x="558701" y="2997101"/>
            <a:ext cx="386024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情绪温度计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58701" y="3251150"/>
            <a:ext cx="1410114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财报后股价反应（Q2/Q3/Q4）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3103007" y="3251150"/>
            <a:ext cx="1240244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8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+12% → -4.2% → -5.46%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558701" y="3429000"/>
            <a:ext cx="725019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指引超预期幅度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3178302" y="3429000"/>
            <a:ext cx="1164949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8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+8% → +4.5% → +7.4%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558701" y="3606701"/>
            <a:ext cx="696328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Call / Put Ratio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3422252" y="3606701"/>
            <a:ext cx="920999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1.8 → 1.15（冷却）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558701" y="3784550"/>
            <a:ext cx="765399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30 日隐含波动率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3330258" y="3784550"/>
            <a:ext cx="1012993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45% → 32%（无聊）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558701" y="3962400"/>
            <a:ext cx="1216107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Google Trends NVDA 热度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3479786" y="3962400"/>
            <a:ext cx="863465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100 → 42（降温）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558701" y="4140101"/>
            <a:ext cx="847829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Fear &amp; Greed 指数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3813756" y="4140101"/>
            <a:ext cx="529495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52（中性）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4648200" y="2870150"/>
            <a:ext cx="4089350" cy="1625501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0" name="Text 38"/>
          <p:cNvSpPr/>
          <p:nvPr/>
        </p:nvSpPr>
        <p:spPr>
          <a:xfrm>
            <a:off x="4800600" y="2997101"/>
            <a:ext cx="386024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机构 VS 散户 · 静默背离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800600" y="3251150"/>
            <a:ext cx="957129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共同基金 NVDA 仓位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7520241" y="3251150"/>
            <a:ext cx="1064910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8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8.1% → 7.6% → 7.2%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4800600" y="3429000"/>
            <a:ext cx="1045327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持有 NVDA 的 HF 数量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7963207" y="3429000"/>
            <a:ext cx="621944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8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2100 → 1950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4800600" y="3606701"/>
            <a:ext cx="1058990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Robinhood Top10 排名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8188029" y="3606701"/>
            <a:ext cx="397121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稳居第 2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4800600" y="3784550"/>
            <a:ext cx="621488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散户持仓占比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8304160" y="3784550"/>
            <a:ext cx="280990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~35%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4800600" y="3962400"/>
            <a:ext cx="1076295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NVDA 占 S&amp;P 500 权重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8361846" y="3962400"/>
            <a:ext cx="223305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~7%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4800600" y="4140101"/>
            <a:ext cx="725019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分析师上调频率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7382250" y="4140101"/>
            <a:ext cx="1202900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79%（幅度 12% → 8%）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406301" y="4597301"/>
            <a:ext cx="8331101" cy="304800"/>
          </a:xfrm>
          <a:prstGeom prst="rect">
            <a:avLst/>
          </a:prstGeom>
          <a:solidFill>
            <a:srgbClr val="F0F4F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4" name="Shape 52"/>
          <p:cNvSpPr/>
          <p:nvPr/>
        </p:nvSpPr>
        <p:spPr>
          <a:xfrm>
            <a:off x="425351" y="4597301"/>
            <a:ext cx="0" cy="304800"/>
          </a:xfrm>
          <a:prstGeom prst="line">
            <a:avLst/>
          </a:prstGeom>
          <a:noFill/>
          <a:ln w="38100">
            <a:solidFill>
              <a:srgbClr val="00338D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584150" y="4673501"/>
            <a:ext cx="129534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股价关键位</a:t>
            </a: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1905000" y="4673501"/>
            <a:ext cx="207258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50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支撑 </a:t>
            </a:r>
            <a:pPr algn="l" indent="0" marL="0">
              <a:lnSpc>
                <a:spcPts val="1200"/>
              </a:lnSpc>
              <a:buNone/>
            </a:pPr>
            <a:r>
              <a:rPr lang="en-US" sz="85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$185 → $170 → $155</a:t>
            </a:r>
            <a:endParaRPr lang="en-US" sz="850" dirty="0"/>
          </a:p>
        </p:txBody>
      </p:sp>
      <p:sp>
        <p:nvSpPr>
          <p:cNvPr id="57" name="Text 55"/>
          <p:cNvSpPr/>
          <p:nvPr/>
        </p:nvSpPr>
        <p:spPr>
          <a:xfrm>
            <a:off x="4147771" y="4673501"/>
            <a:ext cx="181345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当前 </a:t>
            </a:r>
            <a:pPr algn="ctr" indent="0" marL="0">
              <a:lnSpc>
                <a:spcPts val="1200"/>
              </a:lnSpc>
              <a:buNone/>
            </a:pPr>
            <a:r>
              <a:rPr lang="en-US" sz="85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$198.50</a:t>
            </a:r>
            <a:endParaRPr lang="en-US" sz="850" dirty="0"/>
          </a:p>
        </p:txBody>
      </p:sp>
      <p:sp>
        <p:nvSpPr>
          <p:cNvPr id="58" name="Text 56"/>
          <p:cNvSpPr/>
          <p:nvPr/>
        </p:nvSpPr>
        <p:spPr>
          <a:xfrm>
            <a:off x="6174691" y="4673501"/>
            <a:ext cx="246120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200"/>
              </a:lnSpc>
              <a:buNone/>
            </a:pPr>
            <a:r>
              <a:rPr lang="en-US" sz="850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压力 </a:t>
            </a:r>
            <a:pPr algn="r" indent="0" marL="0">
              <a:lnSpc>
                <a:spcPts val="1200"/>
              </a:lnSpc>
              <a:buNone/>
            </a:pPr>
            <a:r>
              <a:rPr lang="en-US" sz="85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$215 → $240 → $265</a:t>
            </a:r>
            <a:endParaRPr lang="en-US" sz="850" dirty="0"/>
          </a:p>
        </p:txBody>
      </p:sp>
      <p:sp>
        <p:nvSpPr>
          <p:cNvPr id="59" name="Text 57"/>
          <p:cNvSpPr/>
          <p:nvPr/>
        </p:nvSpPr>
        <p:spPr>
          <a:xfrm>
            <a:off x="406301" y="4873675"/>
            <a:ext cx="849772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A8B8D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花叔科技投研 · HUASHU EQUITY RESEARCH · 2026-04-17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06301" y="406301"/>
            <a:ext cx="8331101" cy="25301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06301" y="177701"/>
            <a:ext cx="6476899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投资评级与操作建议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5369760" y="228600"/>
            <a:ext cx="336793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9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PAGE 13 · RATING &amp; ACTIONS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06301" y="558701"/>
            <a:ext cx="8497723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综合基本面、产业链、风险、情绪四维分析，给出最终评级与机构客户可执行的操作框架。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06301" y="888950"/>
            <a:ext cx="5206901" cy="50750"/>
          </a:xfrm>
          <a:prstGeom prst="rect">
            <a:avLst/>
          </a:prstGeom>
          <a:solidFill>
            <a:srgbClr val="D4AF3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06301" y="939701"/>
            <a:ext cx="5206901" cy="2184350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09600" y="1041350"/>
            <a:ext cx="492241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花叔科技投研评级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09600" y="1231850"/>
            <a:ext cx="4922419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MARKET-WEIGHT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609600" y="1663601"/>
            <a:ext cx="4922419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中性持有 · 等待方向信号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09600" y="2006501"/>
            <a:ext cx="1498550" cy="965150"/>
          </a:xfrm>
          <a:prstGeom prst="rect">
            <a:avLst/>
          </a:prstGeom>
          <a:solidFill>
            <a:srgbClr val="FAFBFC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594614" y="2108150"/>
            <a:ext cx="152852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悲观 BEAR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594614" y="2311301"/>
            <a:ext cx="1528521" cy="276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$175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94614" y="2667000"/>
            <a:ext cx="1528521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-12%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2260550" y="1930301"/>
            <a:ext cx="1498550" cy="1092101"/>
          </a:xfrm>
          <a:prstGeom prst="rect">
            <a:avLst/>
          </a:prstGeom>
          <a:solidFill>
            <a:srgbClr val="FFF8E1"/>
          </a:solidFill>
          <a:ln w="19050">
            <a:solidFill>
              <a:srgbClr val="D4AF37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2245565" y="2006501"/>
            <a:ext cx="152852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中性 BASE ★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2245565" y="2260550"/>
            <a:ext cx="152852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$248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2245565" y="2692301"/>
            <a:ext cx="152852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+25%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911501" y="2006501"/>
            <a:ext cx="1498550" cy="965150"/>
          </a:xfrm>
          <a:prstGeom prst="rect">
            <a:avLst/>
          </a:prstGeom>
          <a:solidFill>
            <a:srgbClr val="FAFBFC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3896515" y="2108150"/>
            <a:ext cx="152852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乐观 BULL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3896515" y="2311301"/>
            <a:ext cx="1528521" cy="276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$305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3896515" y="2667000"/>
            <a:ext cx="1528521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+54%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06301" y="3225701"/>
            <a:ext cx="5206901" cy="711101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4" name="Shape 22"/>
          <p:cNvSpPr/>
          <p:nvPr/>
        </p:nvSpPr>
        <p:spPr>
          <a:xfrm>
            <a:off x="406301" y="3230463"/>
            <a:ext cx="5206901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5608439" y="3225701"/>
            <a:ext cx="0" cy="711101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06301" y="3932039"/>
            <a:ext cx="5206901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25351" y="3225701"/>
            <a:ext cx="0" cy="711101"/>
          </a:xfrm>
          <a:prstGeom prst="line">
            <a:avLst/>
          </a:prstGeom>
          <a:noFill/>
          <a:ln w="38100">
            <a:solidFill>
              <a:srgbClr val="00338D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09600" y="3301901"/>
            <a:ext cx="492241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评级逻辑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609600" y="3467100"/>
            <a:ext cx="4922419" cy="3021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90"/>
              </a:lnSpc>
              <a:buNone/>
            </a:pPr>
            <a:r>
              <a:rPr lang="en-US" sz="85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业绩质量无可挑剔（Q4 超预期 2.9% · 指引超预期 7.4% · 毛利率回归 75%），但 Forward P/E 29.94x 已反映超预期新常态。Bull Case 需 Rubin 加速 + $1T 落地，Bear Case 需 CapEx 拐点。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406301" y="4038600"/>
            <a:ext cx="5206901" cy="634901"/>
          </a:xfrm>
          <a:prstGeom prst="rect">
            <a:avLst/>
          </a:prstGeom>
          <a:solidFill>
            <a:srgbClr val="F0F4F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1" name="Shape 29"/>
          <p:cNvSpPr/>
          <p:nvPr/>
        </p:nvSpPr>
        <p:spPr>
          <a:xfrm>
            <a:off x="425351" y="4038600"/>
            <a:ext cx="0" cy="634901"/>
          </a:xfrm>
          <a:prstGeom prst="line">
            <a:avLst/>
          </a:prstGeom>
          <a:noFill/>
          <a:ln w="38100">
            <a:solidFill>
              <a:srgbClr val="D4AF37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09600" y="4114800"/>
            <a:ext cx="492241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定价机制切换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609600" y="4279850"/>
            <a:ext cx="4922419" cy="151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90"/>
              </a:lnSpc>
              <a:buNone/>
            </a:pPr>
            <a:r>
              <a:rPr lang="en-US" sz="850" i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市场从「业绩定价」进入「风险定价」。$185 以下增配区，$215 以上减仓区。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5740301" y="888950"/>
            <a:ext cx="2997101" cy="50750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5" name="Text 33"/>
          <p:cNvSpPr/>
          <p:nvPr/>
        </p:nvSpPr>
        <p:spPr>
          <a:xfrm>
            <a:off x="5740301" y="939701"/>
            <a:ext cx="2997101" cy="2997101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6" name="Text 34"/>
          <p:cNvSpPr/>
          <p:nvPr/>
        </p:nvSpPr>
        <p:spPr>
          <a:xfrm>
            <a:off x="5892701" y="1041350"/>
            <a:ext cx="284982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机构客户操作框架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5892701" y="1295400"/>
            <a:ext cx="152400" cy="152400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8" name="Text 36"/>
          <p:cNvSpPr/>
          <p:nvPr/>
        </p:nvSpPr>
        <p:spPr>
          <a:xfrm>
            <a:off x="5891177" y="1295400"/>
            <a:ext cx="15544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7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</a:t>
            </a:r>
            <a:endParaRPr lang="en-US" sz="700" dirty="0"/>
          </a:p>
        </p:txBody>
      </p:sp>
      <p:sp>
        <p:nvSpPr>
          <p:cNvPr id="39" name="Text 37"/>
          <p:cNvSpPr/>
          <p:nvPr/>
        </p:nvSpPr>
        <p:spPr>
          <a:xfrm>
            <a:off x="6121301" y="1282601"/>
            <a:ext cx="2616657" cy="1238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75"/>
              </a:lnSpc>
              <a:buNone/>
            </a:pPr>
            <a:r>
              <a:rPr lang="en-US" sz="75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仓位</a:t>
            </a:r>
            <a:endParaRPr lang="en-US" sz="750" dirty="0"/>
          </a:p>
        </p:txBody>
      </p:sp>
      <p:sp>
        <p:nvSpPr>
          <p:cNvPr id="40" name="Text 38"/>
          <p:cNvSpPr/>
          <p:nvPr/>
        </p:nvSpPr>
        <p:spPr>
          <a:xfrm>
            <a:off x="6121301" y="1419076"/>
            <a:ext cx="2616657" cy="2396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45"/>
              </a:lnSpc>
              <a:spcBef>
                <a:spcPts val="100"/>
              </a:spcBef>
              <a:buNone/>
            </a:pPr>
            <a:r>
              <a:rPr lang="en-US" sz="70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从 Overweight 下调至 Market-Weight，等待 Q1 FY27 财报验证循环融资叙事</a:t>
            </a:r>
            <a:endParaRPr lang="en-US" sz="700" dirty="0"/>
          </a:p>
        </p:txBody>
      </p:sp>
      <p:sp>
        <p:nvSpPr>
          <p:cNvPr id="41" name="Text 39"/>
          <p:cNvSpPr/>
          <p:nvPr/>
        </p:nvSpPr>
        <p:spPr>
          <a:xfrm>
            <a:off x="5892701" y="1777901"/>
            <a:ext cx="152400" cy="152400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2" name="Text 40"/>
          <p:cNvSpPr/>
          <p:nvPr/>
        </p:nvSpPr>
        <p:spPr>
          <a:xfrm>
            <a:off x="5891177" y="1777901"/>
            <a:ext cx="15544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7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</a:t>
            </a:r>
            <a:endParaRPr lang="en-US" sz="700" dirty="0"/>
          </a:p>
        </p:txBody>
      </p:sp>
      <p:sp>
        <p:nvSpPr>
          <p:cNvPr id="43" name="Text 41"/>
          <p:cNvSpPr/>
          <p:nvPr/>
        </p:nvSpPr>
        <p:spPr>
          <a:xfrm>
            <a:off x="6121301" y="1765250"/>
            <a:ext cx="2616657" cy="1238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75"/>
              </a:lnSpc>
              <a:buNone/>
            </a:pPr>
            <a:r>
              <a:rPr lang="en-US" sz="75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对冲</a:t>
            </a:r>
            <a:endParaRPr lang="en-US" sz="750" dirty="0"/>
          </a:p>
        </p:txBody>
      </p:sp>
      <p:sp>
        <p:nvSpPr>
          <p:cNvPr id="44" name="Text 42"/>
          <p:cNvSpPr/>
          <p:nvPr/>
        </p:nvSpPr>
        <p:spPr>
          <a:xfrm>
            <a:off x="6121301" y="1901726"/>
            <a:ext cx="2616657" cy="119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45"/>
              </a:lnSpc>
              <a:spcBef>
                <a:spcPts val="100"/>
              </a:spcBef>
              <a:buNone/>
            </a:pPr>
            <a:r>
              <a:rPr lang="en-US" sz="70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买入 3-6 个月 OTM Put 保护（行权价 $170 · 成本 2-3%）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5892701" y="2184350"/>
            <a:ext cx="152400" cy="152400"/>
          </a:xfrm>
          <a:prstGeom prst="rect">
            <a:avLst/>
          </a:prstGeom>
          <a:solidFill>
            <a:srgbClr val="2E7D32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6" name="Text 44"/>
          <p:cNvSpPr/>
          <p:nvPr/>
        </p:nvSpPr>
        <p:spPr>
          <a:xfrm>
            <a:off x="5891177" y="2184350"/>
            <a:ext cx="15544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7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</a:t>
            </a:r>
            <a:endParaRPr lang="en-US" sz="700" dirty="0"/>
          </a:p>
        </p:txBody>
      </p:sp>
      <p:sp>
        <p:nvSpPr>
          <p:cNvPr id="47" name="Text 45"/>
          <p:cNvSpPr/>
          <p:nvPr/>
        </p:nvSpPr>
        <p:spPr>
          <a:xfrm>
            <a:off x="6121301" y="2171700"/>
            <a:ext cx="2616657" cy="1238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75"/>
              </a:lnSpc>
              <a:buNone/>
            </a:pPr>
            <a:r>
              <a:rPr lang="en-US" sz="75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加仓条件</a:t>
            </a:r>
            <a:endParaRPr lang="en-US" sz="750" dirty="0"/>
          </a:p>
        </p:txBody>
      </p:sp>
      <p:sp>
        <p:nvSpPr>
          <p:cNvPr id="48" name="Text 46"/>
          <p:cNvSpPr/>
          <p:nvPr/>
        </p:nvSpPr>
        <p:spPr>
          <a:xfrm>
            <a:off x="6121301" y="2308175"/>
            <a:ext cx="2616657" cy="2396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45"/>
              </a:lnSpc>
              <a:spcBef>
                <a:spcPts val="100"/>
              </a:spcBef>
              <a:buNone/>
            </a:pPr>
            <a:r>
              <a:rPr lang="en-US" sz="70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$185 下方 + Hyperscaler Q2 CapEx 上修 + Rubin NVL72 部署公告</a:t>
            </a:r>
            <a:endParaRPr lang="en-US" sz="700" dirty="0"/>
          </a:p>
        </p:txBody>
      </p:sp>
      <p:sp>
        <p:nvSpPr>
          <p:cNvPr id="49" name="Text 47"/>
          <p:cNvSpPr/>
          <p:nvPr/>
        </p:nvSpPr>
        <p:spPr>
          <a:xfrm>
            <a:off x="5892701" y="2667000"/>
            <a:ext cx="152400" cy="152400"/>
          </a:xfrm>
          <a:prstGeom prst="rect">
            <a:avLst/>
          </a:prstGeom>
          <a:solidFill>
            <a:srgbClr val="C6282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0" name="Text 48"/>
          <p:cNvSpPr/>
          <p:nvPr/>
        </p:nvSpPr>
        <p:spPr>
          <a:xfrm>
            <a:off x="5891177" y="2667000"/>
            <a:ext cx="15544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7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4</a:t>
            </a:r>
            <a:endParaRPr lang="en-US" sz="700" dirty="0"/>
          </a:p>
        </p:txBody>
      </p:sp>
      <p:sp>
        <p:nvSpPr>
          <p:cNvPr id="51" name="Text 49"/>
          <p:cNvSpPr/>
          <p:nvPr/>
        </p:nvSpPr>
        <p:spPr>
          <a:xfrm>
            <a:off x="6121301" y="2654201"/>
            <a:ext cx="2616657" cy="1238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75"/>
              </a:lnSpc>
              <a:buNone/>
            </a:pPr>
            <a:r>
              <a:rPr lang="en-US" sz="75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减仓条件</a:t>
            </a:r>
            <a:endParaRPr lang="en-US" sz="750" dirty="0"/>
          </a:p>
        </p:txBody>
      </p:sp>
      <p:sp>
        <p:nvSpPr>
          <p:cNvPr id="52" name="Text 50"/>
          <p:cNvSpPr/>
          <p:nvPr/>
        </p:nvSpPr>
        <p:spPr>
          <a:xfrm>
            <a:off x="6121301" y="2790676"/>
            <a:ext cx="2616657" cy="119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45"/>
              </a:lnSpc>
              <a:spcBef>
                <a:spcPts val="100"/>
              </a:spcBef>
              <a:buNone/>
            </a:pPr>
            <a:r>
              <a:rPr lang="en-US" sz="70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$215 以上 + Q1 FY27 指引不达 $78B + P/E 回到 35x 以上</a:t>
            </a:r>
            <a:endParaRPr lang="en-US" sz="700" dirty="0"/>
          </a:p>
        </p:txBody>
      </p:sp>
      <p:sp>
        <p:nvSpPr>
          <p:cNvPr id="53" name="Text 51"/>
          <p:cNvSpPr/>
          <p:nvPr/>
        </p:nvSpPr>
        <p:spPr>
          <a:xfrm>
            <a:off x="5892701" y="3149501"/>
            <a:ext cx="152400" cy="152400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4" name="Text 52"/>
          <p:cNvSpPr/>
          <p:nvPr/>
        </p:nvSpPr>
        <p:spPr>
          <a:xfrm>
            <a:off x="5891177" y="3149501"/>
            <a:ext cx="15544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7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5</a:t>
            </a:r>
            <a:endParaRPr lang="en-US" sz="700" dirty="0"/>
          </a:p>
        </p:txBody>
      </p:sp>
      <p:sp>
        <p:nvSpPr>
          <p:cNvPr id="55" name="Text 53"/>
          <p:cNvSpPr/>
          <p:nvPr/>
        </p:nvSpPr>
        <p:spPr>
          <a:xfrm>
            <a:off x="6121301" y="3136850"/>
            <a:ext cx="2616657" cy="1238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75"/>
              </a:lnSpc>
              <a:buNone/>
            </a:pPr>
            <a:r>
              <a:rPr lang="en-US" sz="75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轮动</a:t>
            </a:r>
            <a:endParaRPr lang="en-US" sz="750" dirty="0"/>
          </a:p>
        </p:txBody>
      </p:sp>
      <p:sp>
        <p:nvSpPr>
          <p:cNvPr id="56" name="Text 54"/>
          <p:cNvSpPr/>
          <p:nvPr/>
        </p:nvSpPr>
        <p:spPr>
          <a:xfrm>
            <a:off x="6121301" y="3273326"/>
            <a:ext cx="2616657" cy="2396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45"/>
              </a:lnSpc>
              <a:spcBef>
                <a:spcPts val="100"/>
              </a:spcBef>
              <a:buNone/>
            </a:pPr>
            <a:r>
              <a:rPr lang="en-US" sz="70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NVDA → ASML/AMAT/LAM/Cadence/Synopsys + Constellation/Vistra/GEV</a:t>
            </a:r>
            <a:endParaRPr lang="en-US" sz="700" dirty="0"/>
          </a:p>
        </p:txBody>
      </p:sp>
      <p:sp>
        <p:nvSpPr>
          <p:cNvPr id="57" name="Text 55"/>
          <p:cNvSpPr/>
          <p:nvPr/>
        </p:nvSpPr>
        <p:spPr>
          <a:xfrm>
            <a:off x="5740301" y="4038600"/>
            <a:ext cx="2997101" cy="787301"/>
          </a:xfrm>
          <a:prstGeom prst="rect">
            <a:avLst/>
          </a:prstGeom>
          <a:solidFill>
            <a:srgbClr val="FFF8E1"/>
          </a:solidFill>
          <a:ln w="9525">
            <a:solidFill>
              <a:srgbClr val="D4AF37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8" name="Text 56"/>
          <p:cNvSpPr/>
          <p:nvPr/>
        </p:nvSpPr>
        <p:spPr>
          <a:xfrm>
            <a:off x="5892701" y="4102001"/>
            <a:ext cx="284982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TOP 3 监控信号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5892701" y="4279850"/>
            <a:ext cx="2849829" cy="1287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15"/>
              </a:lnSpc>
              <a:buNone/>
            </a:pPr>
            <a:r>
              <a:rPr lang="en-US" sz="7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1. MSFT/META/GOOG 下季 CapEx 指引</a:t>
            </a:r>
            <a:endParaRPr lang="en-US" sz="700" dirty="0"/>
          </a:p>
        </p:txBody>
      </p:sp>
      <p:sp>
        <p:nvSpPr>
          <p:cNvPr id="60" name="Text 58"/>
          <p:cNvSpPr/>
          <p:nvPr/>
        </p:nvSpPr>
        <p:spPr>
          <a:xfrm>
            <a:off x="5892701" y="4408587"/>
            <a:ext cx="2849829" cy="1287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15"/>
              </a:lnSpc>
              <a:buNone/>
            </a:pPr>
            <a:r>
              <a:rPr lang="en-US" sz="7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2. NVDA OCF/NI 比率是否守住 0.85</a:t>
            </a:r>
            <a:endParaRPr lang="en-US" sz="700" dirty="0"/>
          </a:p>
        </p:txBody>
      </p:sp>
      <p:sp>
        <p:nvSpPr>
          <p:cNvPr id="61" name="Text 59"/>
          <p:cNvSpPr/>
          <p:nvPr/>
        </p:nvSpPr>
        <p:spPr>
          <a:xfrm>
            <a:off x="5892701" y="4537323"/>
            <a:ext cx="2849829" cy="1287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15"/>
              </a:lnSpc>
              <a:buNone/>
            </a:pPr>
            <a:r>
              <a:rPr lang="en-US" sz="7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3. Rubin NVL72 首批出货节奏</a:t>
            </a:r>
            <a:endParaRPr lang="en-US" sz="700" dirty="0"/>
          </a:p>
        </p:txBody>
      </p:sp>
      <p:sp>
        <p:nvSpPr>
          <p:cNvPr id="62" name="Text 60"/>
          <p:cNvSpPr/>
          <p:nvPr/>
        </p:nvSpPr>
        <p:spPr>
          <a:xfrm>
            <a:off x="406301" y="4873675"/>
            <a:ext cx="849772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A8B8D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花叔科技投研 · HUASHU EQUITY RESEARCH · 2026-04-17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338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6950" cy="5143500"/>
          </a:xfrm>
          <a:prstGeom prst="rect">
            <a:avLst/>
          </a:prstGeom>
          <a:solidFill>
            <a:srgbClr val="D4AF3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096000" y="634901"/>
            <a:ext cx="2286000" cy="2286000"/>
          </a:xfrm>
          <a:prstGeom prst="roundRect">
            <a:avLst>
              <a:gd name="adj" fmla="val 40000"/>
            </a:avLst>
          </a:prstGeom>
          <a:noFill/>
          <a:ln w="9525">
            <a:solidFill>
              <a:srgbClr val="1E4A9C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858000" y="1396901"/>
            <a:ext cx="762000" cy="762000"/>
          </a:xfrm>
          <a:prstGeom prst="roundRect">
            <a:avLst>
              <a:gd name="adj" fmla="val 120000"/>
            </a:avLst>
          </a:prstGeom>
          <a:noFill/>
          <a:ln w="9525">
            <a:solidFill>
              <a:srgbClr val="1E4A9C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876800" y="355550"/>
            <a:ext cx="388620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100" dirty="0">
                <a:solidFill>
                  <a:srgbClr val="D4AF3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HUASHU EQUITY RESEARCH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876800" y="584150"/>
            <a:ext cx="388620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900" dirty="0">
                <a:solidFill>
                  <a:srgbClr val="A8B8D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花叔科技 · 投研报告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07950" y="482501"/>
            <a:ext cx="4663440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D4AF3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风险披露与数据来源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07950" y="888950"/>
            <a:ext cx="46634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A8B8D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Disclaimer &amp; Sources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07950" y="1193750"/>
            <a:ext cx="1015901" cy="25301"/>
          </a:xfrm>
          <a:prstGeom prst="rect">
            <a:avLst/>
          </a:prstGeom>
          <a:solidFill>
            <a:srgbClr val="D4AF3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381000" y="1396901"/>
            <a:ext cx="8382000" cy="1371600"/>
          </a:xfrm>
          <a:prstGeom prst="rect">
            <a:avLst/>
          </a:prstGeom>
          <a:solidFill>
            <a:srgbClr val="0A3F9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400050" y="1396901"/>
            <a:ext cx="0" cy="1371600"/>
          </a:xfrm>
          <a:prstGeom prst="line">
            <a:avLst/>
          </a:prstGeom>
          <a:noFill/>
          <a:ln w="38100">
            <a:solidFill>
              <a:srgbClr val="D4AF3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09600" y="1498550"/>
            <a:ext cx="803137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D4AF3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风险披露 · DISCLAIMER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09600" y="1701701"/>
            <a:ext cx="8161020" cy="5014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18"/>
              </a:lnSpc>
              <a:buNone/>
            </a:pPr>
            <a:r>
              <a:rPr lang="en-US" sz="850" dirty="0">
                <a:solidFill>
                  <a:srgbClr val="E0E8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本报告由花叔科技投研团队基于公开信息独立撰写，所有分析、估值和建议代表报告日之专业判断，可能因后续信息披露或市场变化而调整。目标价、评级、情景概率均为基于合理假设的量化测算，不构成任何证券买卖要约或承诺收益的投资建议。投资者应结合自身风险承受能力、投资目标、资金状况独立决策。股票投资存在亏损风险，过往业绩不代表未来表现。本机构及分析师不持有 NVDA 证券头寸，与 NVIDIA 及其关联方无业务往来。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381000" y="2870150"/>
            <a:ext cx="8382000" cy="1625501"/>
          </a:xfrm>
          <a:prstGeom prst="rect">
            <a:avLst/>
          </a:prstGeom>
          <a:solidFill>
            <a:srgbClr val="0A3F9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400050" y="2870150"/>
            <a:ext cx="0" cy="1625501"/>
          </a:xfrm>
          <a:prstGeom prst="line">
            <a:avLst/>
          </a:prstGeom>
          <a:noFill/>
          <a:ln w="38100">
            <a:solidFill>
              <a:srgbClr val="D4AF3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9600" y="2971800"/>
            <a:ext cx="803137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D4AF3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数据来源 · SOURCES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09600" y="3200400"/>
            <a:ext cx="3989731" cy="16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20"/>
              </a:lnSpc>
              <a:buNone/>
            </a:pPr>
            <a:r>
              <a:rPr lang="en-US" sz="800" dirty="0">
                <a:solidFill>
                  <a:srgbClr val="E0E8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· NVIDIA Newsroom 官方财报（2026-02-25 Q4 FY2026）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609600" y="3367980"/>
            <a:ext cx="3989731" cy="16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20"/>
              </a:lnSpc>
              <a:buNone/>
            </a:pPr>
            <a:r>
              <a:rPr lang="en-US" sz="800" dirty="0">
                <a:solidFill>
                  <a:srgbClr val="E0E8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· CNBC、Reuters、Bloomberg 财报解读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609600" y="3535561"/>
            <a:ext cx="3989731" cy="16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20"/>
              </a:lnSpc>
              <a:buNone/>
            </a:pPr>
            <a:r>
              <a:rPr lang="en-US" sz="800" dirty="0">
                <a:solidFill>
                  <a:srgbClr val="E0E8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· ServeTheHome、Futurum Group、S&amp;P Global 产业研究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609600" y="3703141"/>
            <a:ext cx="3989731" cy="16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20"/>
              </a:lnSpc>
              <a:buNone/>
            </a:pPr>
            <a:r>
              <a:rPr lang="en-US" sz="800" dirty="0">
                <a:solidFill>
                  <a:srgbClr val="E0E8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· Our World in Data 季度营收分部数据库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4698950" y="3200400"/>
            <a:ext cx="4015689" cy="16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20"/>
              </a:lnSpc>
              <a:buNone/>
            </a:pPr>
            <a:r>
              <a:rPr lang="en-US" sz="800" dirty="0">
                <a:solidFill>
                  <a:srgbClr val="E0E8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· Yahoo Finance、MacroTrends、FinanceCharts 估值倍数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4698950" y="3367980"/>
            <a:ext cx="4015689" cy="16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20"/>
              </a:lnSpc>
              <a:buNone/>
            </a:pPr>
            <a:r>
              <a:rPr lang="en-US" sz="800" dirty="0">
                <a:solidFill>
                  <a:srgbClr val="E0E8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· CB Insights AI 融资统计、Vast.ai / RunPod GPU 租赁报价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698950" y="3535561"/>
            <a:ext cx="4015689" cy="16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20"/>
              </a:lnSpc>
              <a:buNone/>
            </a:pPr>
            <a:r>
              <a:rPr lang="en-US" sz="800" dirty="0">
                <a:solidFill>
                  <a:srgbClr val="E0E8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· NVIDIA 13F 机构持仓报告、Options 市场微观结构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381000" y="4698950"/>
            <a:ext cx="8382000" cy="12650"/>
          </a:xfrm>
          <a:prstGeom prst="rect">
            <a:avLst/>
          </a:prstGeom>
          <a:solidFill>
            <a:srgbClr val="D4AF3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381000" y="4851350"/>
            <a:ext cx="284982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50" dirty="0">
                <a:solidFill>
                  <a:srgbClr val="A8B8D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报告日期 2026-04-17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3276502" y="4851350"/>
            <a:ext cx="259069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D4AF3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花叔科技投研团队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6172301" y="4851350"/>
            <a:ext cx="259069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850" dirty="0">
                <a:solidFill>
                  <a:srgbClr val="A8B8D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报告版本 v1.0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06301" y="406301"/>
            <a:ext cx="8331101" cy="25301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06301" y="177701"/>
            <a:ext cx="58293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核心投资论点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5887870" y="228600"/>
            <a:ext cx="284982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9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PAGE 02 · EXECUTIVE SUMMARY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06301" y="584150"/>
            <a:ext cx="8331101" cy="73655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406301" y="588913"/>
            <a:ext cx="8331101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732639" y="584150"/>
            <a:ext cx="0" cy="73655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06301" y="1315938"/>
            <a:ext cx="8331101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30113" y="584150"/>
            <a:ext cx="0" cy="736550"/>
          </a:xfrm>
          <a:prstGeom prst="line">
            <a:avLst/>
          </a:prstGeom>
          <a:noFill/>
          <a:ln w="47625">
            <a:solidFill>
              <a:srgbClr val="D4AF3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09600" y="685800"/>
            <a:ext cx="2158901" cy="533400"/>
          </a:xfrm>
          <a:prstGeom prst="rect">
            <a:avLst/>
          </a:prstGeom>
          <a:solidFill>
            <a:srgbClr val="D4AF3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588011" y="685800"/>
            <a:ext cx="2202079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42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MARKET-WEIGHT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946350" y="685800"/>
            <a:ext cx="129534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当前股价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2946350" y="853976"/>
            <a:ext cx="1295349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15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$198.50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317950" y="685800"/>
            <a:ext cx="142483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12M 目标价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4317950" y="853976"/>
            <a:ext cx="1424839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15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$248 (+25%)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841950" y="685800"/>
            <a:ext cx="129534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市值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5841950" y="853976"/>
            <a:ext cx="1295349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15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$4.89T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7213550" y="685800"/>
            <a:ext cx="148965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Forward P/E · FCF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7213550" y="825401"/>
            <a:ext cx="1489659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15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29.9x · $96.6B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406301" y="1473101"/>
            <a:ext cx="8331101" cy="2489150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634901" y="1625501"/>
            <a:ext cx="8031379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三句话读懂本季财报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34901" y="1981200"/>
            <a:ext cx="279350" cy="279350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632107" y="1981200"/>
            <a:ext cx="284937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1041350" y="1981200"/>
            <a:ext cx="7616952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业绩质量无可挑剔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1041350" y="2205930"/>
            <a:ext cx="7616952" cy="3807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buNone/>
            </a:pPr>
            <a:r>
              <a:rPr lang="en-US" sz="100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Q4 营收 $68.1B（YoY +73%），数据中心 $62.3B 占比突破 91.5%，Networking YoY +263% 展示 NVLink+Spectrum-X 锁客效应，毛利率 75% 回归常态。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34901" y="2641550"/>
            <a:ext cx="279350" cy="279350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632107" y="2641550"/>
            <a:ext cx="284937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41350" y="2641550"/>
            <a:ext cx="7616952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股价反而跌 5.46%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1041350" y="2866281"/>
            <a:ext cx="7616952" cy="3807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buNone/>
            </a:pPr>
            <a:r>
              <a:rPr lang="en-US" sz="100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这不是业绩问题，是预期过热的释放。连续 9 季 beat &amp; raise，市场锚点已被管理层推得过高，Forward P/E 从 44.95x 压缩到 29.9x 是叙事从 Growth Story 向 FCF Story 的切换。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34901" y="3301901"/>
            <a:ext cx="279350" cy="279350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632107" y="3301901"/>
            <a:ext cx="284937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1041350" y="3301901"/>
            <a:ext cx="7616952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最大变量不是 AI 证伪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1041350" y="3526631"/>
            <a:ext cx="7616952" cy="3807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300"/>
              </a:spcBef>
              <a:buNone/>
            </a:pPr>
            <a:r>
              <a:rPr lang="en-US" sz="100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而是 Hyperscaler CapEx 斜率拐点。Meta / Microsoft / Google 下季指引是比 NVDA 自身财报更前瞻的信号。$1T 累计订单能见度中约 30-40% 涉及 NVDA 参投客户，循环融资叙事是最被低估的尾部风险。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06301" y="4140101"/>
            <a:ext cx="8331101" cy="634901"/>
          </a:xfrm>
          <a:prstGeom prst="rect">
            <a:avLst/>
          </a:prstGeom>
          <a:solidFill>
            <a:srgbClr val="F0F4F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5" name="Shape 33"/>
          <p:cNvSpPr/>
          <p:nvPr/>
        </p:nvSpPr>
        <p:spPr>
          <a:xfrm>
            <a:off x="425351" y="4140101"/>
            <a:ext cx="0" cy="634901"/>
          </a:xfrm>
          <a:prstGeom prst="line">
            <a:avLst/>
          </a:prstGeom>
          <a:noFill/>
          <a:ln w="38100">
            <a:solidFill>
              <a:srgbClr val="00338D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60350" y="4292501"/>
            <a:ext cx="1036219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BOTTOM LINE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1777901" y="4292501"/>
            <a:ext cx="6995160" cy="34974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78"/>
              </a:lnSpc>
              <a:buNone/>
            </a:pPr>
            <a:r>
              <a:rPr lang="en-US" sz="950" i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业绩定价阶段结束，风险定价阶段开启。估值合理偏中性，$185 以下增配区、$215 以上减仓区，等待 Q1 FY27 与 Hyperscaler Q2 CapEx 指引作为方向分水岭。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406301" y="4873675"/>
            <a:ext cx="849772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A8B8D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花叔科技投研 · HUASHU EQUITY RESEARCH · 2026-04-17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06301" y="406301"/>
            <a:ext cx="8331101" cy="25301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06301" y="177701"/>
            <a:ext cx="58293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Q4 FY2026 关键数据速览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5887870" y="228600"/>
            <a:ext cx="284982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9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PAGE 03 · AT-A-GLANCE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06301" y="558701"/>
            <a:ext cx="8497723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财报期截至 2026-01-25 · 于 2026-02-25 公布 · 全面超越市场共识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06301" y="863501"/>
            <a:ext cx="2717750" cy="863501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533400" y="939701"/>
            <a:ext cx="2512975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总营收 REVENUE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33400" y="1107877"/>
            <a:ext cx="251297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22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$68.1B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533400" y="1476077"/>
            <a:ext cx="2512975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9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+73% YoY · +20% QoQ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33400" y="1631603"/>
            <a:ext cx="2512975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00"/>
              </a:spcBef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共识 $66.2B · 超预期 +2.9%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225701" y="863501"/>
            <a:ext cx="2717750" cy="863501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3352800" y="939701"/>
            <a:ext cx="2512975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GAAP 净利润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352800" y="1107877"/>
            <a:ext cx="251297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22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$43.0B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3352800" y="1476077"/>
            <a:ext cx="2512975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9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+94% YoY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352800" y="1631603"/>
            <a:ext cx="2512975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00"/>
              </a:spcBef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净利率 63.1%（行业极值）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6045101" y="863501"/>
            <a:ext cx="2692301" cy="863501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6172200" y="939701"/>
            <a:ext cx="2512975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GAAP 毛利率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6172200" y="1107877"/>
            <a:ext cx="251297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22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75.0%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172200" y="1476077"/>
            <a:ext cx="2512975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9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+1.6pts QoQ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172200" y="1631603"/>
            <a:ext cx="2512975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00"/>
              </a:spcBef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已回归 H20 冲击前稳态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406301" y="1854101"/>
            <a:ext cx="2717750" cy="863501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Shape 20"/>
          <p:cNvSpPr/>
          <p:nvPr/>
        </p:nvSpPr>
        <p:spPr>
          <a:xfrm>
            <a:off x="406301" y="1858863"/>
            <a:ext cx="2717750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119289" y="1854101"/>
            <a:ext cx="0" cy="863501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06301" y="2712839"/>
            <a:ext cx="2717750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25351" y="1854101"/>
            <a:ext cx="0" cy="863501"/>
          </a:xfrm>
          <a:prstGeom prst="line">
            <a:avLst/>
          </a:prstGeom>
          <a:noFill/>
          <a:ln w="38100">
            <a:solidFill>
              <a:srgbClr val="D4AF3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58701" y="1930301"/>
            <a:ext cx="2512975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数据中心 DATA CENTER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558701" y="2098477"/>
            <a:ext cx="251297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22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$62.3B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558701" y="2466677"/>
            <a:ext cx="2512975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9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+75% YoY · 占比 91.5%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558701" y="2641253"/>
            <a:ext cx="251297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00"/>
              </a:spcBef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Networking +263% · Computing +58%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3225701" y="1854101"/>
            <a:ext cx="2717750" cy="863501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3352800" y="1930301"/>
            <a:ext cx="2512975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GAAP 摊薄 EPS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3352800" y="2098477"/>
            <a:ext cx="251297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22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$1.76</a:t>
            </a:r>
            <a:endParaRPr lang="en-US" sz="2200" dirty="0"/>
          </a:p>
        </p:txBody>
      </p:sp>
      <p:sp>
        <p:nvSpPr>
          <p:cNvPr id="33" name="Text 31"/>
          <p:cNvSpPr/>
          <p:nvPr/>
        </p:nvSpPr>
        <p:spPr>
          <a:xfrm>
            <a:off x="3352800" y="2466677"/>
            <a:ext cx="2512975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9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全年 $4.90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3352800" y="2641253"/>
            <a:ext cx="2512975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00"/>
              </a:spcBef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共识 $1.65 · 超预期 +6.7%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6045101" y="1854101"/>
            <a:ext cx="2692301" cy="863501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6" name="Shape 34"/>
          <p:cNvSpPr/>
          <p:nvPr/>
        </p:nvSpPr>
        <p:spPr>
          <a:xfrm>
            <a:off x="6045101" y="1858863"/>
            <a:ext cx="2692301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732639" y="1854101"/>
            <a:ext cx="0" cy="863501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045101" y="2712839"/>
            <a:ext cx="2692301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6064151" y="1854101"/>
            <a:ext cx="0" cy="863501"/>
          </a:xfrm>
          <a:prstGeom prst="line">
            <a:avLst/>
          </a:prstGeom>
          <a:noFill/>
          <a:ln w="38100">
            <a:solidFill>
              <a:srgbClr val="D4AF37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197501" y="1930301"/>
            <a:ext cx="2512975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Q1 FY27 指引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6197501" y="2098477"/>
            <a:ext cx="251297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22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$78.0B</a:t>
            </a:r>
            <a:endParaRPr lang="en-US" sz="2200" dirty="0"/>
          </a:p>
        </p:txBody>
      </p:sp>
      <p:sp>
        <p:nvSpPr>
          <p:cNvPr id="42" name="Text 40"/>
          <p:cNvSpPr/>
          <p:nvPr/>
        </p:nvSpPr>
        <p:spPr>
          <a:xfrm>
            <a:off x="6197501" y="2466677"/>
            <a:ext cx="2512975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9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+77% YoY · ±2%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6197501" y="2622203"/>
            <a:ext cx="2512975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00"/>
              </a:spcBef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共识 $72.6B · 超预期 +7.4%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406301" y="2870150"/>
            <a:ext cx="8331101" cy="279350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5" name="Text 43"/>
          <p:cNvSpPr/>
          <p:nvPr/>
        </p:nvSpPr>
        <p:spPr>
          <a:xfrm>
            <a:off x="558701" y="2870150"/>
            <a:ext cx="1683969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业务分部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2666902" y="2870150"/>
            <a:ext cx="1295349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2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Q4 营收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4073962" y="2870150"/>
            <a:ext cx="777240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2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占比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4963061" y="2870150"/>
            <a:ext cx="777240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2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YoY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5841852" y="2870150"/>
            <a:ext cx="1295349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2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全年 FY26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7264301" y="2870150"/>
            <a:ext cx="1347115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关键信号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406301" y="3149501"/>
            <a:ext cx="8331101" cy="13716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2" name="Shape 50"/>
          <p:cNvSpPr/>
          <p:nvPr/>
        </p:nvSpPr>
        <p:spPr>
          <a:xfrm>
            <a:off x="8732639" y="3149501"/>
            <a:ext cx="0" cy="137160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406301" y="4516338"/>
            <a:ext cx="8331101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411063" y="3149501"/>
            <a:ext cx="0" cy="137160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558701" y="3149501"/>
            <a:ext cx="168396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Data Center</a:t>
            </a:r>
            <a:endParaRPr lang="en-US" sz="900" dirty="0"/>
          </a:p>
        </p:txBody>
      </p:sp>
      <p:sp>
        <p:nvSpPr>
          <p:cNvPr id="56" name="Text 54"/>
          <p:cNvSpPr/>
          <p:nvPr/>
        </p:nvSpPr>
        <p:spPr>
          <a:xfrm>
            <a:off x="2666902" y="3149501"/>
            <a:ext cx="129534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$62.3B</a:t>
            </a:r>
            <a:endParaRPr lang="en-US" sz="900" dirty="0"/>
          </a:p>
        </p:txBody>
      </p:sp>
      <p:sp>
        <p:nvSpPr>
          <p:cNvPr id="57" name="Text 55"/>
          <p:cNvSpPr/>
          <p:nvPr/>
        </p:nvSpPr>
        <p:spPr>
          <a:xfrm>
            <a:off x="4073962" y="3149501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91.5%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4963061" y="3149501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+75%</a:t>
            </a:r>
            <a:endParaRPr lang="en-US" sz="900" dirty="0"/>
          </a:p>
        </p:txBody>
      </p:sp>
      <p:sp>
        <p:nvSpPr>
          <p:cNvPr id="59" name="Text 57"/>
          <p:cNvSpPr/>
          <p:nvPr/>
        </p:nvSpPr>
        <p:spPr>
          <a:xfrm>
            <a:off x="5841852" y="3149501"/>
            <a:ext cx="129534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$193.7B (+68%)</a:t>
            </a:r>
            <a:endParaRPr lang="en-US" sz="900" dirty="0"/>
          </a:p>
        </p:txBody>
      </p:sp>
      <p:sp>
        <p:nvSpPr>
          <p:cNvPr id="60" name="Text 58"/>
          <p:cNvSpPr/>
          <p:nvPr/>
        </p:nvSpPr>
        <p:spPr>
          <a:xfrm>
            <a:off x="7264301" y="3149501"/>
            <a:ext cx="178765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Blackwell + Rubin 双引擎接力</a:t>
            </a:r>
            <a:endParaRPr lang="en-US" sz="850" dirty="0"/>
          </a:p>
        </p:txBody>
      </p:sp>
      <p:sp>
        <p:nvSpPr>
          <p:cNvPr id="61" name="Text 59"/>
          <p:cNvSpPr/>
          <p:nvPr/>
        </p:nvSpPr>
        <p:spPr>
          <a:xfrm>
            <a:off x="406301" y="3378101"/>
            <a:ext cx="8331101" cy="228600"/>
          </a:xfrm>
          <a:prstGeom prst="rect">
            <a:avLst/>
          </a:prstGeom>
          <a:solidFill>
            <a:srgbClr val="FAFBF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2" name="Text 60"/>
          <p:cNvSpPr/>
          <p:nvPr/>
        </p:nvSpPr>
        <p:spPr>
          <a:xfrm>
            <a:off x="558701" y="3378101"/>
            <a:ext cx="168396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├─ Computing</a:t>
            </a:r>
            <a:endParaRPr lang="en-US" sz="900" dirty="0"/>
          </a:p>
        </p:txBody>
      </p:sp>
      <p:sp>
        <p:nvSpPr>
          <p:cNvPr id="63" name="Text 61"/>
          <p:cNvSpPr/>
          <p:nvPr/>
        </p:nvSpPr>
        <p:spPr>
          <a:xfrm>
            <a:off x="2666902" y="3378101"/>
            <a:ext cx="129534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~$51.3B</a:t>
            </a:r>
            <a:endParaRPr lang="en-US" sz="900" dirty="0"/>
          </a:p>
        </p:txBody>
      </p:sp>
      <p:sp>
        <p:nvSpPr>
          <p:cNvPr id="64" name="Text 62"/>
          <p:cNvSpPr/>
          <p:nvPr/>
        </p:nvSpPr>
        <p:spPr>
          <a:xfrm>
            <a:off x="4073962" y="3378101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75.3%</a:t>
            </a:r>
            <a:endParaRPr lang="en-US" sz="900" dirty="0"/>
          </a:p>
        </p:txBody>
      </p:sp>
      <p:sp>
        <p:nvSpPr>
          <p:cNvPr id="65" name="Text 63"/>
          <p:cNvSpPr/>
          <p:nvPr/>
        </p:nvSpPr>
        <p:spPr>
          <a:xfrm>
            <a:off x="4963061" y="3378101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+58%</a:t>
            </a:r>
            <a:endParaRPr lang="en-US" sz="900" dirty="0"/>
          </a:p>
        </p:txBody>
      </p:sp>
      <p:sp>
        <p:nvSpPr>
          <p:cNvPr id="66" name="Text 64"/>
          <p:cNvSpPr/>
          <p:nvPr/>
        </p:nvSpPr>
        <p:spPr>
          <a:xfrm>
            <a:off x="5841852" y="3378101"/>
            <a:ext cx="129534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—</a:t>
            </a:r>
            <a:endParaRPr lang="en-US" sz="900" dirty="0"/>
          </a:p>
        </p:txBody>
      </p:sp>
      <p:sp>
        <p:nvSpPr>
          <p:cNvPr id="67" name="Text 65"/>
          <p:cNvSpPr/>
          <p:nvPr/>
        </p:nvSpPr>
        <p:spPr>
          <a:xfrm>
            <a:off x="7264301" y="3378101"/>
            <a:ext cx="178765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GB300 切换期，爬坡中段</a:t>
            </a:r>
            <a:endParaRPr lang="en-US" sz="850" dirty="0"/>
          </a:p>
        </p:txBody>
      </p:sp>
      <p:sp>
        <p:nvSpPr>
          <p:cNvPr id="68" name="Text 66"/>
          <p:cNvSpPr/>
          <p:nvPr/>
        </p:nvSpPr>
        <p:spPr>
          <a:xfrm>
            <a:off x="558701" y="3606701"/>
            <a:ext cx="168396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└─ Networking</a:t>
            </a:r>
            <a:endParaRPr lang="en-US" sz="900" dirty="0"/>
          </a:p>
        </p:txBody>
      </p:sp>
      <p:sp>
        <p:nvSpPr>
          <p:cNvPr id="69" name="Text 67"/>
          <p:cNvSpPr/>
          <p:nvPr/>
        </p:nvSpPr>
        <p:spPr>
          <a:xfrm>
            <a:off x="2666902" y="3606701"/>
            <a:ext cx="129534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~$11.0B</a:t>
            </a:r>
            <a:endParaRPr lang="en-US" sz="900" dirty="0"/>
          </a:p>
        </p:txBody>
      </p:sp>
      <p:sp>
        <p:nvSpPr>
          <p:cNvPr id="70" name="Text 68"/>
          <p:cNvSpPr/>
          <p:nvPr/>
        </p:nvSpPr>
        <p:spPr>
          <a:xfrm>
            <a:off x="4073962" y="3606701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16.2%</a:t>
            </a:r>
            <a:endParaRPr lang="en-US" sz="900" dirty="0"/>
          </a:p>
        </p:txBody>
      </p:sp>
      <p:sp>
        <p:nvSpPr>
          <p:cNvPr id="71" name="Text 69"/>
          <p:cNvSpPr/>
          <p:nvPr/>
        </p:nvSpPr>
        <p:spPr>
          <a:xfrm>
            <a:off x="4963061" y="3606701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+263%</a:t>
            </a:r>
            <a:endParaRPr lang="en-US" sz="900" dirty="0"/>
          </a:p>
        </p:txBody>
      </p:sp>
      <p:sp>
        <p:nvSpPr>
          <p:cNvPr id="72" name="Text 70"/>
          <p:cNvSpPr/>
          <p:nvPr/>
        </p:nvSpPr>
        <p:spPr>
          <a:xfrm>
            <a:off x="5841852" y="3606701"/>
            <a:ext cx="129534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—</a:t>
            </a:r>
            <a:endParaRPr lang="en-US" sz="900" dirty="0"/>
          </a:p>
        </p:txBody>
      </p:sp>
      <p:sp>
        <p:nvSpPr>
          <p:cNvPr id="73" name="Text 71"/>
          <p:cNvSpPr/>
          <p:nvPr/>
        </p:nvSpPr>
        <p:spPr>
          <a:xfrm>
            <a:off x="7264301" y="3606701"/>
            <a:ext cx="178765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85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超 Arista 1.5 倍</a:t>
            </a:r>
            <a:endParaRPr lang="en-US" sz="850" dirty="0"/>
          </a:p>
        </p:txBody>
      </p:sp>
      <p:sp>
        <p:nvSpPr>
          <p:cNvPr id="74" name="Text 72"/>
          <p:cNvSpPr/>
          <p:nvPr/>
        </p:nvSpPr>
        <p:spPr>
          <a:xfrm>
            <a:off x="406301" y="3835301"/>
            <a:ext cx="8331101" cy="228600"/>
          </a:xfrm>
          <a:prstGeom prst="rect">
            <a:avLst/>
          </a:prstGeom>
          <a:solidFill>
            <a:srgbClr val="FAFBF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5" name="Text 73"/>
          <p:cNvSpPr/>
          <p:nvPr/>
        </p:nvSpPr>
        <p:spPr>
          <a:xfrm>
            <a:off x="558701" y="3835301"/>
            <a:ext cx="168396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Gaming</a:t>
            </a:r>
            <a:endParaRPr lang="en-US" sz="900" dirty="0"/>
          </a:p>
        </p:txBody>
      </p:sp>
      <p:sp>
        <p:nvSpPr>
          <p:cNvPr id="76" name="Text 74"/>
          <p:cNvSpPr/>
          <p:nvPr/>
        </p:nvSpPr>
        <p:spPr>
          <a:xfrm>
            <a:off x="2666902" y="3835301"/>
            <a:ext cx="129534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$3.7B</a:t>
            </a:r>
            <a:endParaRPr lang="en-US" sz="900" dirty="0"/>
          </a:p>
        </p:txBody>
      </p:sp>
      <p:sp>
        <p:nvSpPr>
          <p:cNvPr id="77" name="Text 75"/>
          <p:cNvSpPr/>
          <p:nvPr/>
        </p:nvSpPr>
        <p:spPr>
          <a:xfrm>
            <a:off x="4073962" y="3835301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5.4%</a:t>
            </a:r>
            <a:endParaRPr lang="en-US" sz="900" dirty="0"/>
          </a:p>
        </p:txBody>
      </p:sp>
      <p:sp>
        <p:nvSpPr>
          <p:cNvPr id="78" name="Text 76"/>
          <p:cNvSpPr/>
          <p:nvPr/>
        </p:nvSpPr>
        <p:spPr>
          <a:xfrm>
            <a:off x="4963061" y="3835301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+47%</a:t>
            </a:r>
            <a:endParaRPr lang="en-US" sz="900" dirty="0"/>
          </a:p>
        </p:txBody>
      </p:sp>
      <p:sp>
        <p:nvSpPr>
          <p:cNvPr id="79" name="Text 77"/>
          <p:cNvSpPr/>
          <p:nvPr/>
        </p:nvSpPr>
        <p:spPr>
          <a:xfrm>
            <a:off x="5841852" y="3835301"/>
            <a:ext cx="129534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—</a:t>
            </a:r>
            <a:endParaRPr lang="en-US" sz="900" dirty="0"/>
          </a:p>
        </p:txBody>
      </p:sp>
      <p:sp>
        <p:nvSpPr>
          <p:cNvPr id="80" name="Text 78"/>
          <p:cNvSpPr/>
          <p:nvPr/>
        </p:nvSpPr>
        <p:spPr>
          <a:xfrm>
            <a:off x="7264301" y="3835301"/>
            <a:ext cx="178765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DRAM 短缺小幅拖累</a:t>
            </a:r>
            <a:endParaRPr lang="en-US" sz="850" dirty="0"/>
          </a:p>
        </p:txBody>
      </p:sp>
      <p:sp>
        <p:nvSpPr>
          <p:cNvPr id="81" name="Text 79"/>
          <p:cNvSpPr/>
          <p:nvPr/>
        </p:nvSpPr>
        <p:spPr>
          <a:xfrm>
            <a:off x="558701" y="4063901"/>
            <a:ext cx="168396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Professional Viz</a:t>
            </a:r>
            <a:endParaRPr lang="en-US" sz="900" dirty="0"/>
          </a:p>
        </p:txBody>
      </p:sp>
      <p:sp>
        <p:nvSpPr>
          <p:cNvPr id="82" name="Text 80"/>
          <p:cNvSpPr/>
          <p:nvPr/>
        </p:nvSpPr>
        <p:spPr>
          <a:xfrm>
            <a:off x="2666902" y="4063901"/>
            <a:ext cx="129534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$1.32B</a:t>
            </a:r>
            <a:endParaRPr lang="en-US" sz="900" dirty="0"/>
          </a:p>
        </p:txBody>
      </p:sp>
      <p:sp>
        <p:nvSpPr>
          <p:cNvPr id="83" name="Text 81"/>
          <p:cNvSpPr/>
          <p:nvPr/>
        </p:nvSpPr>
        <p:spPr>
          <a:xfrm>
            <a:off x="4073962" y="4063901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1.9%</a:t>
            </a:r>
            <a:endParaRPr lang="en-US" sz="900" dirty="0"/>
          </a:p>
        </p:txBody>
      </p:sp>
      <p:sp>
        <p:nvSpPr>
          <p:cNvPr id="84" name="Text 82"/>
          <p:cNvSpPr/>
          <p:nvPr/>
        </p:nvSpPr>
        <p:spPr>
          <a:xfrm>
            <a:off x="4963061" y="4063901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+159%</a:t>
            </a:r>
            <a:endParaRPr lang="en-US" sz="900" dirty="0"/>
          </a:p>
        </p:txBody>
      </p:sp>
      <p:sp>
        <p:nvSpPr>
          <p:cNvPr id="85" name="Text 83"/>
          <p:cNvSpPr/>
          <p:nvPr/>
        </p:nvSpPr>
        <p:spPr>
          <a:xfrm>
            <a:off x="5841852" y="4063901"/>
            <a:ext cx="129534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—</a:t>
            </a:r>
            <a:endParaRPr lang="en-US" sz="900" dirty="0"/>
          </a:p>
        </p:txBody>
      </p:sp>
      <p:sp>
        <p:nvSpPr>
          <p:cNvPr id="86" name="Text 84"/>
          <p:cNvSpPr/>
          <p:nvPr/>
        </p:nvSpPr>
        <p:spPr>
          <a:xfrm>
            <a:off x="7264301" y="4063901"/>
            <a:ext cx="178765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增速最快 · DGX Spark 驱动</a:t>
            </a:r>
            <a:endParaRPr lang="en-US" sz="850" dirty="0"/>
          </a:p>
        </p:txBody>
      </p:sp>
      <p:sp>
        <p:nvSpPr>
          <p:cNvPr id="87" name="Text 85"/>
          <p:cNvSpPr/>
          <p:nvPr/>
        </p:nvSpPr>
        <p:spPr>
          <a:xfrm>
            <a:off x="406301" y="4292501"/>
            <a:ext cx="8331101" cy="228600"/>
          </a:xfrm>
          <a:prstGeom prst="rect">
            <a:avLst/>
          </a:prstGeom>
          <a:solidFill>
            <a:srgbClr val="FAFBF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8" name="Text 86"/>
          <p:cNvSpPr/>
          <p:nvPr/>
        </p:nvSpPr>
        <p:spPr>
          <a:xfrm>
            <a:off x="558701" y="4292501"/>
            <a:ext cx="168396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Automotive</a:t>
            </a:r>
            <a:endParaRPr lang="en-US" sz="900" dirty="0"/>
          </a:p>
        </p:txBody>
      </p:sp>
      <p:sp>
        <p:nvSpPr>
          <p:cNvPr id="89" name="Text 87"/>
          <p:cNvSpPr/>
          <p:nvPr/>
        </p:nvSpPr>
        <p:spPr>
          <a:xfrm>
            <a:off x="2666902" y="4292501"/>
            <a:ext cx="129534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$604M</a:t>
            </a:r>
            <a:endParaRPr lang="en-US" sz="900" dirty="0"/>
          </a:p>
        </p:txBody>
      </p:sp>
      <p:sp>
        <p:nvSpPr>
          <p:cNvPr id="90" name="Text 88"/>
          <p:cNvSpPr/>
          <p:nvPr/>
        </p:nvSpPr>
        <p:spPr>
          <a:xfrm>
            <a:off x="4073962" y="4292501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0.9%</a:t>
            </a:r>
            <a:endParaRPr lang="en-US" sz="900" dirty="0"/>
          </a:p>
        </p:txBody>
      </p:sp>
      <p:sp>
        <p:nvSpPr>
          <p:cNvPr id="91" name="Text 89"/>
          <p:cNvSpPr/>
          <p:nvPr/>
        </p:nvSpPr>
        <p:spPr>
          <a:xfrm>
            <a:off x="4963061" y="4292501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+6%</a:t>
            </a:r>
            <a:endParaRPr lang="en-US" sz="900" dirty="0"/>
          </a:p>
        </p:txBody>
      </p:sp>
      <p:sp>
        <p:nvSpPr>
          <p:cNvPr id="92" name="Text 90"/>
          <p:cNvSpPr/>
          <p:nvPr/>
        </p:nvSpPr>
        <p:spPr>
          <a:xfrm>
            <a:off x="5841852" y="4292501"/>
            <a:ext cx="129534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+39%（全年）</a:t>
            </a:r>
            <a:endParaRPr lang="en-US" sz="900" dirty="0"/>
          </a:p>
        </p:txBody>
      </p:sp>
      <p:sp>
        <p:nvSpPr>
          <p:cNvPr id="93" name="Text 91"/>
          <p:cNvSpPr/>
          <p:nvPr/>
        </p:nvSpPr>
        <p:spPr>
          <a:xfrm>
            <a:off x="7264301" y="4292501"/>
            <a:ext cx="178765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3F3F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相对疲软 · 最稳定长尾</a:t>
            </a:r>
            <a:endParaRPr lang="en-US" sz="850" dirty="0"/>
          </a:p>
        </p:txBody>
      </p:sp>
      <p:sp>
        <p:nvSpPr>
          <p:cNvPr id="94" name="Text 92"/>
          <p:cNvSpPr/>
          <p:nvPr/>
        </p:nvSpPr>
        <p:spPr>
          <a:xfrm>
            <a:off x="406301" y="4873675"/>
            <a:ext cx="849772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A8B8D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数据来源：NVIDIA Newsroom (2026-02-25) · CNBC · ServeTheHome · Futurum Group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06301" y="406301"/>
            <a:ext cx="8331101" cy="25301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06301" y="177701"/>
            <a:ext cx="58293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营收趋势：FY26 四季度加速上行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5887870" y="228600"/>
            <a:ext cx="284982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9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PAGE 04 · REVENUE TREND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06301" y="558701"/>
            <a:ext cx="8497723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FY26 全年营收 </a:t>
            </a:r>
            <a:pPr algn="l" indent="0" marL="0">
              <a:lnSpc>
                <a:spcPts val="1400"/>
              </a:lnSpc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$215.9B</a:t>
            </a:r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（YoY +65%），数据中心占比逐季攀升至 91.5%。Q1 FY27 指引 </a:t>
            </a:r>
            <a:pPr algn="l" indent="0" marL="0">
              <a:lnSpc>
                <a:spcPts val="1400"/>
              </a:lnSpc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$78.0B</a:t>
            </a:r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意味着单季收入已超过 FY25 上半年全部收入。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06301" y="1041350"/>
            <a:ext cx="8331101" cy="2692301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609600" y="1168301"/>
            <a:ext cx="544068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FY26 四季度总营收 VS 数据中心（十亿美元）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7124551" y="1239887"/>
            <a:ext cx="114300" cy="114300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7332018" y="1216075"/>
            <a:ext cx="349758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总营收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7869734" y="1239887"/>
            <a:ext cx="114300" cy="114300"/>
          </a:xfrm>
          <a:prstGeom prst="rect">
            <a:avLst/>
          </a:prstGeom>
          <a:solidFill>
            <a:srgbClr val="D4AF3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8077200" y="1216075"/>
            <a:ext cx="466344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数据中心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952500" y="2527250"/>
            <a:ext cx="279350" cy="749201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1257300" y="2603450"/>
            <a:ext cx="279350" cy="673001"/>
          </a:xfrm>
          <a:prstGeom prst="rect">
            <a:avLst/>
          </a:prstGeom>
          <a:solidFill>
            <a:srgbClr val="D4AF3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816511" y="2349401"/>
            <a:ext cx="90672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$44.1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16511" y="3340001"/>
            <a:ext cx="90672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Q1 FY26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16511" y="3505200"/>
            <a:ext cx="90672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YoY +69%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2476500" y="2476500"/>
            <a:ext cx="279350" cy="800100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2781300" y="2552700"/>
            <a:ext cx="279350" cy="723900"/>
          </a:xfrm>
          <a:prstGeom prst="rect">
            <a:avLst/>
          </a:prstGeom>
          <a:solidFill>
            <a:srgbClr val="D4AF3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2340511" y="2298650"/>
            <a:ext cx="90672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$46.7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340511" y="3340001"/>
            <a:ext cx="90672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Q2 FY26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40511" y="3505200"/>
            <a:ext cx="90672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YoY +58%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4000500" y="2298650"/>
            <a:ext cx="279350" cy="977801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4305300" y="2400300"/>
            <a:ext cx="279350" cy="876300"/>
          </a:xfrm>
          <a:prstGeom prst="rect">
            <a:avLst/>
          </a:prstGeom>
          <a:solidFill>
            <a:srgbClr val="D4AF3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3864511" y="2120801"/>
            <a:ext cx="90672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$57.0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3864511" y="3340001"/>
            <a:ext cx="90672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Q3 FY26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3864511" y="3505200"/>
            <a:ext cx="90672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YoY +62%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5524500" y="2108150"/>
            <a:ext cx="279350" cy="1168301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8" name="Text 26"/>
          <p:cNvSpPr/>
          <p:nvPr/>
        </p:nvSpPr>
        <p:spPr>
          <a:xfrm>
            <a:off x="5829300" y="2209800"/>
            <a:ext cx="279350" cy="1066800"/>
          </a:xfrm>
          <a:prstGeom prst="rect">
            <a:avLst/>
          </a:prstGeom>
          <a:solidFill>
            <a:srgbClr val="D4AF3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9" name="Text 27"/>
          <p:cNvSpPr/>
          <p:nvPr/>
        </p:nvSpPr>
        <p:spPr>
          <a:xfrm>
            <a:off x="5388511" y="1930301"/>
            <a:ext cx="90672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$68.1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5388511" y="3340001"/>
            <a:ext cx="90672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Q4 FY26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5388511" y="3505200"/>
            <a:ext cx="90672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YoY +73%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7048500" y="1943100"/>
            <a:ext cx="279350" cy="1333500"/>
          </a:xfrm>
          <a:prstGeom prst="rect">
            <a:avLst/>
          </a:prstGeom>
          <a:solidFill>
            <a:srgbClr val="7FA0D1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3" name="Text 31"/>
          <p:cNvSpPr/>
          <p:nvPr/>
        </p:nvSpPr>
        <p:spPr>
          <a:xfrm>
            <a:off x="7353300" y="2070050"/>
            <a:ext cx="279350" cy="1206401"/>
          </a:xfrm>
          <a:prstGeom prst="rect">
            <a:avLst/>
          </a:prstGeom>
          <a:solidFill>
            <a:srgbClr val="E6CF7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4" name="Text 32"/>
          <p:cNvSpPr/>
          <p:nvPr/>
        </p:nvSpPr>
        <p:spPr>
          <a:xfrm>
            <a:off x="6912511" y="1765250"/>
            <a:ext cx="90672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$78.0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6912511" y="3340001"/>
            <a:ext cx="90672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Q1 FY27e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6912511" y="3505200"/>
            <a:ext cx="90672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指引 +77%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609600" y="3276600"/>
            <a:ext cx="7924800" cy="12650"/>
          </a:xfrm>
          <a:prstGeom prst="rect">
            <a:avLst/>
          </a:prstGeom>
          <a:solidFill>
            <a:srgbClr val="DEE2E6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8" name="Text 36"/>
          <p:cNvSpPr/>
          <p:nvPr/>
        </p:nvSpPr>
        <p:spPr>
          <a:xfrm>
            <a:off x="406301" y="3886200"/>
            <a:ext cx="2705100" cy="939701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9" name="Shape 37"/>
          <p:cNvSpPr/>
          <p:nvPr/>
        </p:nvSpPr>
        <p:spPr>
          <a:xfrm>
            <a:off x="406301" y="3905250"/>
            <a:ext cx="2705100" cy="0"/>
          </a:xfrm>
          <a:prstGeom prst="line">
            <a:avLst/>
          </a:prstGeom>
          <a:noFill/>
          <a:ln w="38100">
            <a:solidFill>
              <a:srgbClr val="00338D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3106638" y="3886200"/>
            <a:ext cx="0" cy="939701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406301" y="4821138"/>
            <a:ext cx="2705100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411063" y="3886200"/>
            <a:ext cx="0" cy="939701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58701" y="3987701"/>
            <a:ext cx="246120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加速特征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558701" y="4200376"/>
            <a:ext cx="2461209" cy="506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400"/>
              </a:spcBef>
              <a:buNone/>
            </a:pPr>
            <a:r>
              <a:rPr lang="en-US" sz="9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QoQ 增速 Q2 +6% → Q3 +22% → Q4 +20% → Q1e +15%，在千亿级营收量级属罕见</a:t>
            </a:r>
            <a:endParaRPr lang="en-US" sz="950" dirty="0"/>
          </a:p>
        </p:txBody>
      </p:sp>
      <p:sp>
        <p:nvSpPr>
          <p:cNvPr id="45" name="Text 43"/>
          <p:cNvSpPr/>
          <p:nvPr/>
        </p:nvSpPr>
        <p:spPr>
          <a:xfrm>
            <a:off x="3225701" y="3886200"/>
            <a:ext cx="2705100" cy="939701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6" name="Shape 44"/>
          <p:cNvSpPr/>
          <p:nvPr/>
        </p:nvSpPr>
        <p:spPr>
          <a:xfrm>
            <a:off x="3225701" y="3905250"/>
            <a:ext cx="2705100" cy="0"/>
          </a:xfrm>
          <a:prstGeom prst="line">
            <a:avLst/>
          </a:prstGeom>
          <a:noFill/>
          <a:ln w="38100">
            <a:solidFill>
              <a:srgbClr val="D4AF37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5926038" y="3886200"/>
            <a:ext cx="0" cy="939701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3225701" y="4821138"/>
            <a:ext cx="2705100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3230463" y="3886200"/>
            <a:ext cx="0" cy="939701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3378101" y="3987701"/>
            <a:ext cx="246120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结构集中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3378101" y="4200376"/>
            <a:ext cx="2461209" cy="506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400"/>
              </a:spcBef>
              <a:buNone/>
            </a:pPr>
            <a:r>
              <a:rPr lang="en-US" sz="9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数据中心占比 89% → 88% → 89.8% → 91.5%，Q4 首破 91%，单一业务线承担整体风险</a:t>
            </a:r>
            <a:endParaRPr lang="en-US" sz="950" dirty="0"/>
          </a:p>
        </p:txBody>
      </p:sp>
      <p:sp>
        <p:nvSpPr>
          <p:cNvPr id="52" name="Text 50"/>
          <p:cNvSpPr/>
          <p:nvPr/>
        </p:nvSpPr>
        <p:spPr>
          <a:xfrm>
            <a:off x="6045101" y="3886200"/>
            <a:ext cx="2692301" cy="939701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3" name="Shape 51"/>
          <p:cNvSpPr/>
          <p:nvPr/>
        </p:nvSpPr>
        <p:spPr>
          <a:xfrm>
            <a:off x="6045101" y="3905250"/>
            <a:ext cx="2692301" cy="0"/>
          </a:xfrm>
          <a:prstGeom prst="line">
            <a:avLst/>
          </a:prstGeom>
          <a:noFill/>
          <a:ln w="38100">
            <a:solidFill>
              <a:srgbClr val="00338D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8732639" y="3886200"/>
            <a:ext cx="0" cy="939701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6045101" y="4821138"/>
            <a:ext cx="2692301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6049863" y="3886200"/>
            <a:ext cx="0" cy="939701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6197501" y="3987701"/>
            <a:ext cx="246120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能见度指标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6197501" y="4200376"/>
            <a:ext cx="2461209" cy="337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400"/>
              </a:spcBef>
              <a:buNone/>
            </a:pPr>
            <a:r>
              <a:rPr lang="en-US" sz="9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CEO 披露 Blackwell+Rubin 至 2027 年累计订单 $1T（去年 $500B），同比翻倍</a:t>
            </a:r>
            <a:endParaRPr lang="en-US" sz="950" dirty="0"/>
          </a:p>
        </p:txBody>
      </p:sp>
      <p:sp>
        <p:nvSpPr>
          <p:cNvPr id="59" name="Text 57"/>
          <p:cNvSpPr/>
          <p:nvPr/>
        </p:nvSpPr>
        <p:spPr>
          <a:xfrm>
            <a:off x="406301" y="4873675"/>
            <a:ext cx="849772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A8B8D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花叔科技投研 · 数据来源：NVIDIA Newsroom、Our World in Data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06301" y="406301"/>
            <a:ext cx="8331101" cy="25301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06301" y="177701"/>
            <a:ext cx="6476899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数据中心深度：Networking 升格为第二曲线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5887870" y="228600"/>
            <a:ext cx="284982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9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PAGE 05 · DATA CENTER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06301" y="558701"/>
            <a:ext cx="8497723" cy="3554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Data Center Q4 营收 </a:t>
            </a:r>
            <a:pPr algn="l" indent="0" marL="0">
              <a:lnSpc>
                <a:spcPts val="1400"/>
              </a:lnSpc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$62.3B</a:t>
            </a:r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（YoY +75%）占总营收 91.5%。Networking YoY </a:t>
            </a:r>
            <a:pPr algn="l" indent="0" marL="0">
              <a:lnSpc>
                <a:spcPts val="1400"/>
              </a:lnSpc>
              <a:buNone/>
            </a:pPr>
            <a:r>
              <a:rPr lang="en-US" sz="10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+263%</a:t>
            </a:r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远超 Computing +58%，展示 NVLink+Spectrum-X+InfiniBand 三位一体的锁客效应。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06301" y="1041350"/>
            <a:ext cx="4063901" cy="3301901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609600" y="1193750"/>
            <a:ext cx="3756559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数据中心内部拆分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09600" y="1400026"/>
            <a:ext cx="375655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Q4 FY26 · 按 Computing / Networking 拆解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09600" y="1752600"/>
            <a:ext cx="3657600" cy="355550"/>
          </a:xfrm>
          <a:prstGeom prst="rect">
            <a:avLst/>
          </a:prstGeom>
          <a:solidFill>
            <a:srgbClr val="F0F1F3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609600" y="1752600"/>
            <a:ext cx="3009900" cy="355550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609600" y="1752600"/>
            <a:ext cx="3070098" cy="35555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Computing 82.4% · $51.3B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619500" y="1752600"/>
            <a:ext cx="647700" cy="355550"/>
          </a:xfrm>
          <a:prstGeom prst="rect">
            <a:avLst/>
          </a:prstGeom>
          <a:solidFill>
            <a:srgbClr val="D4AF3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609600" y="2158901"/>
            <a:ext cx="3730752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Networking 17.6% · $11.0B · YoY +263%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09600" y="2514600"/>
            <a:ext cx="3657600" cy="12650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609600" y="2616101"/>
            <a:ext cx="3730752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单 GPU 捕获 Networking ASP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09600" y="2803327"/>
            <a:ext cx="373075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11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$18K（H100 时代仅 $3-5K）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09600" y="3098750"/>
            <a:ext cx="3657600" cy="12650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609600" y="3200400"/>
            <a:ext cx="3730752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Networking 年化收入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09600" y="3387626"/>
            <a:ext cx="373075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11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$44B（= Arista × 6 倍）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09600" y="3682901"/>
            <a:ext cx="3657600" cy="12650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609600" y="3784550"/>
            <a:ext cx="3730752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Hyperscaler 占 DC 收入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09600" y="3971776"/>
            <a:ext cx="373075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11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50%+（前 5 家占总营收 ~45%）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673501" y="1041350"/>
            <a:ext cx="4063901" cy="3301901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4876800" y="1193750"/>
            <a:ext cx="3756559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需求三支柱 · RUBIN 放量节奏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876800" y="1400026"/>
            <a:ext cx="375655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FY27 DC 收入构成预测（花叔科技 Base Case）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4876800" y="1752600"/>
            <a:ext cx="2590699" cy="558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1. Hyperscaler（MSFT/GOOG/META/AMZN/ORCL）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7523482" y="1752600"/>
            <a:ext cx="1036219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200"/>
              </a:lnSpc>
              <a:buNone/>
            </a:pPr>
            <a:r>
              <a:rPr lang="en-US" sz="10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~50%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876800" y="2031950"/>
            <a:ext cx="3682901" cy="12650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9" name="Text 27"/>
          <p:cNvSpPr/>
          <p:nvPr/>
        </p:nvSpPr>
        <p:spPr>
          <a:xfrm>
            <a:off x="4876800" y="2133600"/>
            <a:ext cx="2590699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2. Neocloud + 新晋（OAI/xAI/CoreWeave）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7523482" y="2133600"/>
            <a:ext cx="1036219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200"/>
              </a:lnSpc>
              <a:buNone/>
            </a:pPr>
            <a:r>
              <a:rPr lang="en-US" sz="10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~25-30%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876800" y="2412950"/>
            <a:ext cx="3682901" cy="12650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2" name="Text 30"/>
          <p:cNvSpPr/>
          <p:nvPr/>
        </p:nvSpPr>
        <p:spPr>
          <a:xfrm>
            <a:off x="4876800" y="2514600"/>
            <a:ext cx="2590699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3. 主权 AI（沙特/UK/印度/EU）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7393841" y="2514600"/>
            <a:ext cx="1165860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200"/>
              </a:lnSpc>
              <a:buNone/>
            </a:pPr>
            <a:r>
              <a:rPr lang="en-US" sz="10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~10-15%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76800" y="2793950"/>
            <a:ext cx="3682901" cy="12650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5" name="Text 33"/>
          <p:cNvSpPr/>
          <p:nvPr/>
        </p:nvSpPr>
        <p:spPr>
          <a:xfrm>
            <a:off x="4876800" y="2895600"/>
            <a:ext cx="2590699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4. 企业 AI Factory（DGX/NIM）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7523482" y="2895600"/>
            <a:ext cx="1036219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200"/>
              </a:lnSpc>
              <a:buNone/>
            </a:pPr>
            <a:r>
              <a:rPr lang="en-US" sz="10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~5-10%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4876800" y="3200400"/>
            <a:ext cx="3682901" cy="25301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8" name="Text 36"/>
          <p:cNvSpPr/>
          <p:nvPr/>
        </p:nvSpPr>
        <p:spPr>
          <a:xfrm>
            <a:off x="4876800" y="3276600"/>
            <a:ext cx="2331720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9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2026 Hyperscaler 合计 CapEx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7264351" y="3276600"/>
            <a:ext cx="1295349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200"/>
              </a:lnSpc>
              <a:buNone/>
            </a:pPr>
            <a:r>
              <a:rPr lang="en-US" sz="11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$475-550B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4876800" y="3581400"/>
            <a:ext cx="259069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└ AI 基建部分（55-65%）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7393841" y="358140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5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$275-325B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4876800" y="3835301"/>
            <a:ext cx="259069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└ NVDA 捕获率</a:t>
            </a:r>
            <a:endParaRPr lang="en-US" sz="850" dirty="0"/>
          </a:p>
        </p:txBody>
      </p:sp>
      <p:sp>
        <p:nvSpPr>
          <p:cNvPr id="43" name="Text 41"/>
          <p:cNvSpPr/>
          <p:nvPr/>
        </p:nvSpPr>
        <p:spPr>
          <a:xfrm>
            <a:off x="7393841" y="3835301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5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45-55%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406301" y="4495800"/>
            <a:ext cx="8331101" cy="457200"/>
          </a:xfrm>
          <a:prstGeom prst="rect">
            <a:avLst/>
          </a:prstGeom>
          <a:solidFill>
            <a:srgbClr val="F0F4F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5" name="Shape 43"/>
          <p:cNvSpPr/>
          <p:nvPr/>
        </p:nvSpPr>
        <p:spPr>
          <a:xfrm>
            <a:off x="425351" y="4495800"/>
            <a:ext cx="0" cy="457200"/>
          </a:xfrm>
          <a:prstGeom prst="line">
            <a:avLst/>
          </a:prstGeom>
          <a:noFill/>
          <a:ln w="38100">
            <a:solidFill>
              <a:srgbClr val="00338D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09600" y="4572000"/>
            <a:ext cx="8290509" cy="337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b="1" i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Bottom Line：</a:t>
            </a:r>
            <a:pPr algn="l" indent="0" marL="0">
              <a:lnSpc>
                <a:spcPts val="1330"/>
              </a:lnSpc>
              <a:buNone/>
            </a:pPr>
            <a:r>
              <a:rPr lang="en-US" sz="9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DC 不是「一个业务」是「三个业务」。Computing（芯片）、Networking（网络）、主权 AI（新渠道）三驾马车共同驱动，单 GPU 总 ASP 从 H100 的 $30K 跃升到 Rubin NVL72 的 $55K+。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06301" y="406301"/>
            <a:ext cx="8331101" cy="25301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06301" y="177701"/>
            <a:ext cx="6476899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盈利与现金流：万亿美元公司的异常值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5887870" y="228600"/>
            <a:ext cx="284982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9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PAGE 06 · PROFITABILITY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06301" y="558701"/>
            <a:ext cx="8497723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Q4 Net Margin </a:t>
            </a:r>
            <a:pPr algn="l" indent="0" marL="0">
              <a:lnSpc>
                <a:spcPts val="1400"/>
              </a:lnSpc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63%</a:t>
            </a:r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· Operating Margin </a:t>
            </a:r>
            <a:pPr algn="l" indent="0" marL="0">
              <a:lnSpc>
                <a:spcPts val="1400"/>
              </a:lnSpc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65%</a:t>
            </a:r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· FY26 FCF </a:t>
            </a:r>
            <a:pPr algn="l" indent="0" marL="0">
              <a:lnSpc>
                <a:spcPts val="1400"/>
              </a:lnSpc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$96.6B</a:t>
            </a:r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。定价权+客户刚需+轻资产三重驱动，在万亿美元俱乐部属绝对异常值。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06301" y="1041350"/>
            <a:ext cx="2717750" cy="2158901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558701" y="1193750"/>
            <a:ext cx="246120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盈利能力 Q4 FY26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58701" y="1457176"/>
            <a:ext cx="2461209" cy="330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600"/>
              </a:lnSpc>
              <a:spcBef>
                <a:spcPts val="800"/>
              </a:spcBef>
              <a:buNone/>
            </a:pPr>
            <a:r>
              <a:rPr lang="en-US" sz="26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75.0%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558701" y="1838176"/>
            <a:ext cx="246120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400"/>
              </a:spcBef>
              <a:buNone/>
            </a:pPr>
            <a:r>
              <a:rPr lang="en-US" sz="8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GAAP 毛利率 · 剔除 H20 后稳态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558701" y="2184350"/>
            <a:ext cx="905970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Operating Margin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2634853" y="2184350"/>
            <a:ext cx="343534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65.0%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58701" y="2387501"/>
            <a:ext cx="2412950" cy="12650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558701" y="2400151"/>
            <a:ext cx="573366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Net Margin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634853" y="2400151"/>
            <a:ext cx="343534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63.1%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58701" y="2603302"/>
            <a:ext cx="2412950" cy="12650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558701" y="2615952"/>
            <a:ext cx="466344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有效税率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556570" y="2615952"/>
            <a:ext cx="423383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17-19%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58701" y="2819102"/>
            <a:ext cx="2412950" cy="12650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558701" y="2831753"/>
            <a:ext cx="887602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FY26 全年毛利率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934021" y="2831753"/>
            <a:ext cx="1058382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71.1%（H20 减值）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3225701" y="1041350"/>
            <a:ext cx="2717750" cy="2158901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Shape 20"/>
          <p:cNvSpPr/>
          <p:nvPr/>
        </p:nvSpPr>
        <p:spPr>
          <a:xfrm>
            <a:off x="3225701" y="1060400"/>
            <a:ext cx="2717750" cy="0"/>
          </a:xfrm>
          <a:prstGeom prst="line">
            <a:avLst/>
          </a:prstGeom>
          <a:noFill/>
          <a:ln w="38100">
            <a:solidFill>
              <a:srgbClr val="D4AF37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938689" y="1041350"/>
            <a:ext cx="0" cy="2158901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225701" y="3195489"/>
            <a:ext cx="2717750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230463" y="1041350"/>
            <a:ext cx="0" cy="2158901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378101" y="1193750"/>
            <a:ext cx="246120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现金流引擎 FY26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3378101" y="1457176"/>
            <a:ext cx="2461209" cy="330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600"/>
              </a:lnSpc>
              <a:spcBef>
                <a:spcPts val="800"/>
              </a:spcBef>
              <a:buNone/>
            </a:pPr>
            <a:r>
              <a:rPr lang="en-US" sz="2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$96.6B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3378101" y="1838176"/>
            <a:ext cx="246120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400"/>
              </a:spcBef>
              <a:buNone/>
            </a:pPr>
            <a:r>
              <a:rPr lang="en-US" sz="8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自由现金流 · Apple/Microsoft 级别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3378101" y="2184350"/>
            <a:ext cx="855116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经营现金流 OCF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5360938" y="2184350"/>
            <a:ext cx="438716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$102.7B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3378101" y="2387501"/>
            <a:ext cx="2412950" cy="12650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2" name="Text 30"/>
          <p:cNvSpPr/>
          <p:nvPr/>
        </p:nvSpPr>
        <p:spPr>
          <a:xfrm>
            <a:off x="3378101" y="2400151"/>
            <a:ext cx="693140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OCF / 净利润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5507236" y="2400151"/>
            <a:ext cx="289492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0.86x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3378101" y="2603302"/>
            <a:ext cx="2412950" cy="12650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5" name="Text 33"/>
          <p:cNvSpPr/>
          <p:nvPr/>
        </p:nvSpPr>
        <p:spPr>
          <a:xfrm>
            <a:off x="3378101" y="2615952"/>
            <a:ext cx="684487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CapEx / 营收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834235" y="2615952"/>
            <a:ext cx="975952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2.85%（fabless）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3378101" y="2819102"/>
            <a:ext cx="2412950" cy="12650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8" name="Text 36"/>
          <p:cNvSpPr/>
          <p:nvPr/>
        </p:nvSpPr>
        <p:spPr>
          <a:xfrm>
            <a:off x="3378101" y="2831753"/>
            <a:ext cx="1362599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FCF Yield（$4.89T 市值）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5454253" y="2831753"/>
            <a:ext cx="343534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1.97%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6045101" y="1041350"/>
            <a:ext cx="2692301" cy="2158901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1" name="Text 39"/>
          <p:cNvSpPr/>
          <p:nvPr/>
        </p:nvSpPr>
        <p:spPr>
          <a:xfrm>
            <a:off x="6197501" y="1193750"/>
            <a:ext cx="243525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股东回报 FY26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197501" y="1457176"/>
            <a:ext cx="2435251" cy="330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600"/>
              </a:lnSpc>
              <a:spcBef>
                <a:spcPts val="800"/>
              </a:spcBef>
              <a:buNone/>
            </a:pPr>
            <a:r>
              <a:rPr lang="en-US" sz="26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$41.1B</a:t>
            </a:r>
            <a:endParaRPr lang="en-US" sz="2600" dirty="0"/>
          </a:p>
        </p:txBody>
      </p:sp>
      <p:sp>
        <p:nvSpPr>
          <p:cNvPr id="43" name="Text 41"/>
          <p:cNvSpPr/>
          <p:nvPr/>
        </p:nvSpPr>
        <p:spPr>
          <a:xfrm>
            <a:off x="6197501" y="1838176"/>
            <a:ext cx="2435251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400"/>
              </a:spcBef>
              <a:buNone/>
            </a:pPr>
            <a:r>
              <a:rPr lang="en-US" sz="8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回购 + 分红 · 其中 95%+ 为回购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6197501" y="2184350"/>
            <a:ext cx="872270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派息率（/ FCF）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8248204" y="2184350"/>
            <a:ext cx="343534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42.5%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6197501" y="2387501"/>
            <a:ext cx="2387501" cy="12650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7" name="Text 45"/>
          <p:cNvSpPr/>
          <p:nvPr/>
        </p:nvSpPr>
        <p:spPr>
          <a:xfrm>
            <a:off x="6197501" y="2400151"/>
            <a:ext cx="617693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R&amp;D 占营收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8101310" y="2400151"/>
            <a:ext cx="493365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~12-14%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6197501" y="2603302"/>
            <a:ext cx="2387501" cy="12650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0" name="Text 48"/>
          <p:cNvSpPr/>
          <p:nvPr/>
        </p:nvSpPr>
        <p:spPr>
          <a:xfrm>
            <a:off x="6197501" y="2615952"/>
            <a:ext cx="349758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股息率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8248204" y="2615952"/>
            <a:ext cx="343534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0.03%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6197501" y="2819102"/>
            <a:ext cx="2387501" cy="12650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3" name="Text 51"/>
          <p:cNvSpPr/>
          <p:nvPr/>
        </p:nvSpPr>
        <p:spPr>
          <a:xfrm>
            <a:off x="6197501" y="2831753"/>
            <a:ext cx="582930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管理层信号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7899202" y="2831753"/>
            <a:ext cx="699516" cy="203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看多自家股价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406301" y="3352800"/>
            <a:ext cx="8331101" cy="279350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6" name="Text 54"/>
          <p:cNvSpPr/>
          <p:nvPr/>
        </p:nvSpPr>
        <p:spPr>
          <a:xfrm>
            <a:off x="558701" y="3352800"/>
            <a:ext cx="1476604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同行对比 · Q4 CY2025 口径</a:t>
            </a:r>
            <a:endParaRPr lang="en-US" sz="800" dirty="0"/>
          </a:p>
        </p:txBody>
      </p:sp>
      <p:sp>
        <p:nvSpPr>
          <p:cNvPr id="57" name="Text 55"/>
          <p:cNvSpPr/>
          <p:nvPr/>
        </p:nvSpPr>
        <p:spPr>
          <a:xfrm>
            <a:off x="2872591" y="3352800"/>
            <a:ext cx="1165860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2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Net Margin</a:t>
            </a:r>
            <a:endParaRPr lang="en-US" sz="800" dirty="0"/>
          </a:p>
        </p:txBody>
      </p:sp>
      <p:sp>
        <p:nvSpPr>
          <p:cNvPr id="58" name="Text 56"/>
          <p:cNvSpPr/>
          <p:nvPr/>
        </p:nvSpPr>
        <p:spPr>
          <a:xfrm>
            <a:off x="4142542" y="3352800"/>
            <a:ext cx="1165860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2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CapEx/Rev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5412641" y="3352800"/>
            <a:ext cx="1165860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2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FCF/Rev</a:t>
            </a:r>
            <a:endParaRPr lang="en-US" sz="800" dirty="0"/>
          </a:p>
        </p:txBody>
      </p:sp>
      <p:sp>
        <p:nvSpPr>
          <p:cNvPr id="60" name="Text 58"/>
          <p:cNvSpPr/>
          <p:nvPr/>
        </p:nvSpPr>
        <p:spPr>
          <a:xfrm>
            <a:off x="6682591" y="3352800"/>
            <a:ext cx="1165860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2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Gross Margin</a:t>
            </a:r>
            <a:endParaRPr lang="en-US" sz="800" dirty="0"/>
          </a:p>
        </p:txBody>
      </p:sp>
      <p:sp>
        <p:nvSpPr>
          <p:cNvPr id="61" name="Text 59"/>
          <p:cNvSpPr/>
          <p:nvPr/>
        </p:nvSpPr>
        <p:spPr>
          <a:xfrm>
            <a:off x="7975402" y="3352800"/>
            <a:ext cx="1036219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位置</a:t>
            </a: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406301" y="3632150"/>
            <a:ext cx="8331101" cy="228600"/>
          </a:xfrm>
          <a:prstGeom prst="rect">
            <a:avLst/>
          </a:prstGeom>
          <a:solidFill>
            <a:srgbClr val="FFF8E1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3" name="Text 61"/>
          <p:cNvSpPr/>
          <p:nvPr/>
        </p:nvSpPr>
        <p:spPr>
          <a:xfrm>
            <a:off x="558701" y="3632150"/>
            <a:ext cx="5439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NVIDIA ★</a:t>
            </a:r>
            <a:endParaRPr lang="en-US" sz="900" dirty="0"/>
          </a:p>
        </p:txBody>
      </p:sp>
      <p:sp>
        <p:nvSpPr>
          <p:cNvPr id="64" name="Text 62"/>
          <p:cNvSpPr/>
          <p:nvPr/>
        </p:nvSpPr>
        <p:spPr>
          <a:xfrm>
            <a:off x="2872591" y="36321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63.1%</a:t>
            </a:r>
            <a:endParaRPr lang="en-US" sz="900" dirty="0"/>
          </a:p>
        </p:txBody>
      </p:sp>
      <p:sp>
        <p:nvSpPr>
          <p:cNvPr id="65" name="Text 63"/>
          <p:cNvSpPr/>
          <p:nvPr/>
        </p:nvSpPr>
        <p:spPr>
          <a:xfrm>
            <a:off x="4142542" y="36321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2.9%</a:t>
            </a:r>
            <a:endParaRPr lang="en-US" sz="900" dirty="0"/>
          </a:p>
        </p:txBody>
      </p:sp>
      <p:sp>
        <p:nvSpPr>
          <p:cNvPr id="66" name="Text 64"/>
          <p:cNvSpPr/>
          <p:nvPr/>
        </p:nvSpPr>
        <p:spPr>
          <a:xfrm>
            <a:off x="5412641" y="36321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44.7%</a:t>
            </a:r>
            <a:endParaRPr lang="en-US" sz="900" dirty="0"/>
          </a:p>
        </p:txBody>
      </p:sp>
      <p:sp>
        <p:nvSpPr>
          <p:cNvPr id="67" name="Text 65"/>
          <p:cNvSpPr/>
          <p:nvPr/>
        </p:nvSpPr>
        <p:spPr>
          <a:xfrm>
            <a:off x="6682591" y="36321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75.0%</a:t>
            </a:r>
            <a:endParaRPr lang="en-US" sz="900" dirty="0"/>
          </a:p>
        </p:txBody>
      </p:sp>
      <p:sp>
        <p:nvSpPr>
          <p:cNvPr id="68" name="Text 66"/>
          <p:cNvSpPr/>
          <p:nvPr/>
        </p:nvSpPr>
        <p:spPr>
          <a:xfrm>
            <a:off x="7975402" y="36321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8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极端值</a:t>
            </a:r>
            <a:endParaRPr lang="en-US" sz="800" dirty="0"/>
          </a:p>
        </p:txBody>
      </p:sp>
      <p:sp>
        <p:nvSpPr>
          <p:cNvPr id="69" name="Text 67"/>
          <p:cNvSpPr/>
          <p:nvPr/>
        </p:nvSpPr>
        <p:spPr>
          <a:xfrm>
            <a:off x="558701" y="3860750"/>
            <a:ext cx="30239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Apple</a:t>
            </a:r>
            <a:endParaRPr lang="en-US" sz="900" dirty="0"/>
          </a:p>
        </p:txBody>
      </p:sp>
      <p:sp>
        <p:nvSpPr>
          <p:cNvPr id="70" name="Text 68"/>
          <p:cNvSpPr/>
          <p:nvPr/>
        </p:nvSpPr>
        <p:spPr>
          <a:xfrm>
            <a:off x="2872591" y="38607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26%</a:t>
            </a:r>
            <a:endParaRPr lang="en-US" sz="900" dirty="0"/>
          </a:p>
        </p:txBody>
      </p:sp>
      <p:sp>
        <p:nvSpPr>
          <p:cNvPr id="71" name="Text 69"/>
          <p:cNvSpPr/>
          <p:nvPr/>
        </p:nvSpPr>
        <p:spPr>
          <a:xfrm>
            <a:off x="4142542" y="38607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2-3%</a:t>
            </a:r>
            <a:endParaRPr lang="en-US" sz="900" dirty="0"/>
          </a:p>
        </p:txBody>
      </p:sp>
      <p:sp>
        <p:nvSpPr>
          <p:cNvPr id="72" name="Text 70"/>
          <p:cNvSpPr/>
          <p:nvPr/>
        </p:nvSpPr>
        <p:spPr>
          <a:xfrm>
            <a:off x="5412641" y="38607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28%</a:t>
            </a:r>
            <a:endParaRPr lang="en-US" sz="900" dirty="0"/>
          </a:p>
        </p:txBody>
      </p:sp>
      <p:sp>
        <p:nvSpPr>
          <p:cNvPr id="73" name="Text 71"/>
          <p:cNvSpPr/>
          <p:nvPr/>
        </p:nvSpPr>
        <p:spPr>
          <a:xfrm>
            <a:off x="6682591" y="38607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46%</a:t>
            </a:r>
            <a:endParaRPr lang="en-US" sz="900" dirty="0"/>
          </a:p>
        </p:txBody>
      </p:sp>
      <p:sp>
        <p:nvSpPr>
          <p:cNvPr id="74" name="Text 72"/>
          <p:cNvSpPr/>
          <p:nvPr/>
        </p:nvSpPr>
        <p:spPr>
          <a:xfrm>
            <a:off x="7975402" y="38607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成熟消费电子</a:t>
            </a:r>
            <a:endParaRPr lang="en-US" sz="800" dirty="0"/>
          </a:p>
        </p:txBody>
      </p:sp>
      <p:sp>
        <p:nvSpPr>
          <p:cNvPr id="75" name="Text 73"/>
          <p:cNvSpPr/>
          <p:nvPr/>
        </p:nvSpPr>
        <p:spPr>
          <a:xfrm>
            <a:off x="406301" y="4089350"/>
            <a:ext cx="8331101" cy="228600"/>
          </a:xfrm>
          <a:prstGeom prst="rect">
            <a:avLst/>
          </a:prstGeom>
          <a:solidFill>
            <a:srgbClr val="FAFBF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6" name="Text 74"/>
          <p:cNvSpPr/>
          <p:nvPr/>
        </p:nvSpPr>
        <p:spPr>
          <a:xfrm>
            <a:off x="558701" y="4089350"/>
            <a:ext cx="49017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Microsoft</a:t>
            </a:r>
            <a:endParaRPr lang="en-US" sz="900" dirty="0"/>
          </a:p>
        </p:txBody>
      </p:sp>
      <p:sp>
        <p:nvSpPr>
          <p:cNvPr id="77" name="Text 75"/>
          <p:cNvSpPr/>
          <p:nvPr/>
        </p:nvSpPr>
        <p:spPr>
          <a:xfrm>
            <a:off x="2872591" y="40893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36%</a:t>
            </a:r>
            <a:endParaRPr lang="en-US" sz="900" dirty="0"/>
          </a:p>
        </p:txBody>
      </p:sp>
      <p:sp>
        <p:nvSpPr>
          <p:cNvPr id="78" name="Text 76"/>
          <p:cNvSpPr/>
          <p:nvPr/>
        </p:nvSpPr>
        <p:spPr>
          <a:xfrm>
            <a:off x="4142542" y="40893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~22%</a:t>
            </a:r>
            <a:endParaRPr lang="en-US" sz="900" dirty="0"/>
          </a:p>
        </p:txBody>
      </p:sp>
      <p:sp>
        <p:nvSpPr>
          <p:cNvPr id="79" name="Text 77"/>
          <p:cNvSpPr/>
          <p:nvPr/>
        </p:nvSpPr>
        <p:spPr>
          <a:xfrm>
            <a:off x="5412641" y="40893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25%</a:t>
            </a:r>
            <a:endParaRPr lang="en-US" sz="900" dirty="0"/>
          </a:p>
        </p:txBody>
      </p:sp>
      <p:sp>
        <p:nvSpPr>
          <p:cNvPr id="80" name="Text 78"/>
          <p:cNvSpPr/>
          <p:nvPr/>
        </p:nvSpPr>
        <p:spPr>
          <a:xfrm>
            <a:off x="6682591" y="40893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70%</a:t>
            </a:r>
            <a:endParaRPr lang="en-US" sz="900" dirty="0"/>
          </a:p>
        </p:txBody>
      </p:sp>
      <p:sp>
        <p:nvSpPr>
          <p:cNvPr id="81" name="Text 79"/>
          <p:cNvSpPr/>
          <p:nvPr/>
        </p:nvSpPr>
        <p:spPr>
          <a:xfrm>
            <a:off x="7975402" y="40893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云基建重投入</a:t>
            </a:r>
            <a:endParaRPr lang="en-US" sz="800" dirty="0"/>
          </a:p>
        </p:txBody>
      </p:sp>
      <p:sp>
        <p:nvSpPr>
          <p:cNvPr id="82" name="Text 80"/>
          <p:cNvSpPr/>
          <p:nvPr/>
        </p:nvSpPr>
        <p:spPr>
          <a:xfrm>
            <a:off x="558701" y="4317950"/>
            <a:ext cx="32820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TSMC</a:t>
            </a:r>
            <a:endParaRPr lang="en-US" sz="900" dirty="0"/>
          </a:p>
        </p:txBody>
      </p:sp>
      <p:sp>
        <p:nvSpPr>
          <p:cNvPr id="83" name="Text 81"/>
          <p:cNvSpPr/>
          <p:nvPr/>
        </p:nvSpPr>
        <p:spPr>
          <a:xfrm>
            <a:off x="2872591" y="43179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40%</a:t>
            </a:r>
            <a:endParaRPr lang="en-US" sz="900" dirty="0"/>
          </a:p>
        </p:txBody>
      </p:sp>
      <p:sp>
        <p:nvSpPr>
          <p:cNvPr id="84" name="Text 82"/>
          <p:cNvSpPr/>
          <p:nvPr/>
        </p:nvSpPr>
        <p:spPr>
          <a:xfrm>
            <a:off x="4142542" y="43179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~40%</a:t>
            </a:r>
            <a:endParaRPr lang="en-US" sz="900" dirty="0"/>
          </a:p>
        </p:txBody>
      </p:sp>
      <p:sp>
        <p:nvSpPr>
          <p:cNvPr id="85" name="Text 83"/>
          <p:cNvSpPr/>
          <p:nvPr/>
        </p:nvSpPr>
        <p:spPr>
          <a:xfrm>
            <a:off x="5412641" y="43179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18%</a:t>
            </a:r>
            <a:endParaRPr lang="en-US" sz="900" dirty="0"/>
          </a:p>
        </p:txBody>
      </p:sp>
      <p:sp>
        <p:nvSpPr>
          <p:cNvPr id="86" name="Text 84"/>
          <p:cNvSpPr/>
          <p:nvPr/>
        </p:nvSpPr>
        <p:spPr>
          <a:xfrm>
            <a:off x="6682591" y="43179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58%</a:t>
            </a:r>
            <a:endParaRPr lang="en-US" sz="900" dirty="0"/>
          </a:p>
        </p:txBody>
      </p:sp>
      <p:sp>
        <p:nvSpPr>
          <p:cNvPr id="87" name="Text 85"/>
          <p:cNvSpPr/>
          <p:nvPr/>
        </p:nvSpPr>
        <p:spPr>
          <a:xfrm>
            <a:off x="7975402" y="4317950"/>
            <a:ext cx="11658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重资产代工</a:t>
            </a:r>
            <a:endParaRPr lang="en-US" sz="800" dirty="0"/>
          </a:p>
        </p:txBody>
      </p:sp>
      <p:sp>
        <p:nvSpPr>
          <p:cNvPr id="88" name="Text 86"/>
          <p:cNvSpPr/>
          <p:nvPr/>
        </p:nvSpPr>
        <p:spPr>
          <a:xfrm>
            <a:off x="406301" y="4873675"/>
            <a:ext cx="849772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A8B8D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要盯的关键指标：OCF/NI 比率是否守住 0.85 · 跌破 0.8 即渠道塞货警报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06301" y="406301"/>
            <a:ext cx="8331101" cy="25301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06301" y="177701"/>
            <a:ext cx="6736029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产品周期：Blackwell 主升浪中段，Rubin 叠加部署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5887870" y="228600"/>
            <a:ext cx="284982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9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PAGE 07 · PRODUCT CYCLE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06301" y="558701"/>
            <a:ext cx="8497723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Blackwell FY25 </a:t>
            </a:r>
            <a:pPr algn="l" indent="0" marL="0">
              <a:lnSpc>
                <a:spcPts val="1400"/>
              </a:lnSpc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$7.1B</a:t>
            </a:r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→ FY26 </a:t>
            </a:r>
            <a:pPr algn="l" indent="0" marL="0">
              <a:lnSpc>
                <a:spcPts val="1400"/>
              </a:lnSpc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$93.7B</a:t>
            </a:r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（13.2 倍），当前 Year 2 of 3 爬坡中期。Rubin 不是替代，是「左脚踩实右脚抬起」的叠加部署。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06301" y="990600"/>
            <a:ext cx="8331101" cy="1396901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609600" y="1117550"/>
            <a:ext cx="8031379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产品路线图 · FY24 → FY30E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888950" y="1701701"/>
            <a:ext cx="7365950" cy="25301"/>
          </a:xfrm>
          <a:prstGeom prst="rect">
            <a:avLst/>
          </a:prstGeom>
          <a:solidFill>
            <a:srgbClr val="DEE2E6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888950" y="1600200"/>
            <a:ext cx="228600" cy="228600"/>
          </a:xfrm>
          <a:prstGeom prst="roundRect">
            <a:avLst>
              <a:gd name="adj" fmla="val 400000"/>
            </a:avLst>
          </a:prstGeom>
          <a:solidFill>
            <a:srgbClr val="5F636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95251" y="1371600"/>
            <a:ext cx="129534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Hopper H100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495251" y="1879550"/>
            <a:ext cx="129534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FY24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495251" y="2019151"/>
            <a:ext cx="129534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200"/>
              </a:spcBef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$47B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286000" y="1600200"/>
            <a:ext cx="228600" cy="228600"/>
          </a:xfrm>
          <a:prstGeom prst="roundRect">
            <a:avLst>
              <a:gd name="adj" fmla="val 400000"/>
            </a:avLst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1892300" y="1371600"/>
            <a:ext cx="129534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Blackwell B200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1892300" y="1879550"/>
            <a:ext cx="129534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FY26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1892300" y="2019151"/>
            <a:ext cx="129534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200"/>
              </a:spcBef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$93.7B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657600" y="1549301"/>
            <a:ext cx="330101" cy="330101"/>
          </a:xfrm>
          <a:prstGeom prst="roundRect">
            <a:avLst>
              <a:gd name="adj" fmla="val 277006"/>
            </a:avLst>
          </a:prstGeom>
          <a:solidFill>
            <a:srgbClr val="D4AF3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3162251" y="1269950"/>
            <a:ext cx="129534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GB300 NVL72 ★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3162251" y="1930301"/>
            <a:ext cx="129534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Q4 单季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3162251" y="2098477"/>
            <a:ext cx="129534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200"/>
              </a:spcBef>
              <a:buNone/>
            </a:pPr>
            <a:r>
              <a:rPr lang="en-US" sz="9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~$11B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079950" y="1600200"/>
            <a:ext cx="228600" cy="228600"/>
          </a:xfrm>
          <a:prstGeom prst="roundRect">
            <a:avLst>
              <a:gd name="adj" fmla="val 400000"/>
            </a:avLst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4686251" y="1371600"/>
            <a:ext cx="129534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Vera Rubin NVL72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686251" y="1879550"/>
            <a:ext cx="129534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FY27 H2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4686251" y="2019151"/>
            <a:ext cx="129534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200"/>
              </a:spcBef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首批云签约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477000" y="1600200"/>
            <a:ext cx="228600" cy="228600"/>
          </a:xfrm>
          <a:prstGeom prst="roundRect">
            <a:avLst>
              <a:gd name="adj" fmla="val 400000"/>
            </a:avLst>
          </a:prstGeom>
          <a:solidFill>
            <a:srgbClr val="5F636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6" name="Text 24"/>
          <p:cNvSpPr/>
          <p:nvPr/>
        </p:nvSpPr>
        <p:spPr>
          <a:xfrm>
            <a:off x="6083300" y="1371600"/>
            <a:ext cx="129534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Rubin Ultra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6083300" y="1879550"/>
            <a:ext cx="129534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FY29e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6083300" y="2019151"/>
            <a:ext cx="129534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200"/>
              </a:spcBef>
              <a:buNone/>
            </a:pPr>
            <a:r>
              <a:rPr lang="en-US" sz="9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下一代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873901" y="1600200"/>
            <a:ext cx="228600" cy="228600"/>
          </a:xfrm>
          <a:prstGeom prst="roundRect">
            <a:avLst>
              <a:gd name="adj" fmla="val 400000"/>
            </a:avLst>
          </a:prstGeom>
          <a:solidFill>
            <a:srgbClr val="A8B8D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0" name="Text 28"/>
          <p:cNvSpPr/>
          <p:nvPr/>
        </p:nvSpPr>
        <p:spPr>
          <a:xfrm>
            <a:off x="7480201" y="1371600"/>
            <a:ext cx="129534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Feynman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7480201" y="1879550"/>
            <a:ext cx="129534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FY30e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7480201" y="2019151"/>
            <a:ext cx="129534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200"/>
              </a:spcBef>
              <a:buNone/>
            </a:pPr>
            <a:r>
              <a:rPr lang="en-US" sz="900" b="1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路线图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06301" y="2489150"/>
            <a:ext cx="4063901" cy="2286000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4" name="Text 32"/>
          <p:cNvSpPr/>
          <p:nvPr/>
        </p:nvSpPr>
        <p:spPr>
          <a:xfrm>
            <a:off x="406301" y="2489150"/>
            <a:ext cx="4063901" cy="355550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5" name="Text 33"/>
          <p:cNvSpPr/>
          <p:nvPr/>
        </p:nvSpPr>
        <p:spPr>
          <a:xfrm>
            <a:off x="558701" y="2489150"/>
            <a:ext cx="3886200" cy="355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BLACKWELL GB300 · 当前主力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09600" y="2971800"/>
            <a:ext cx="373075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机架系统：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GB300 NVL72（72 GPU + NVLink 全互联）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609600" y="3276600"/>
            <a:ext cx="373075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vs 竞品：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50× perf/watt · 35× 低 cost/token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609600" y="3581400"/>
            <a:ext cx="373075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Q4 单季：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Grace Blackwell ~$11B（总营收 25%+）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609600" y="3886200"/>
            <a:ext cx="373075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代差维持：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18-24 个月（对 MI300X / TPU v5）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609600" y="4241750"/>
            <a:ext cx="3657600" cy="381000"/>
          </a:xfrm>
          <a:prstGeom prst="rect">
            <a:avLst/>
          </a:prstGeom>
          <a:solidFill>
            <a:srgbClr val="F0F4F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1" name="Text 39"/>
          <p:cNvSpPr/>
          <p:nvPr/>
        </p:nvSpPr>
        <p:spPr>
          <a:xfrm>
            <a:off x="711101" y="4292501"/>
            <a:ext cx="3523387" cy="151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9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FY26 占营收约 60-65%，FY27 仍是</a:t>
            </a:r>
            <a:pPr algn="l" indent="0" marL="0">
              <a:lnSpc>
                <a:spcPts val="1190"/>
              </a:lnSpc>
              <a:buNone/>
            </a:pPr>
            <a:r>
              <a:rPr lang="en-US" sz="850" b="1" i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基本盘</a:t>
            </a:r>
            <a:endParaRPr lang="en-US" sz="850" dirty="0"/>
          </a:p>
        </p:txBody>
      </p:sp>
      <p:sp>
        <p:nvSpPr>
          <p:cNvPr id="42" name="Text 40"/>
          <p:cNvSpPr/>
          <p:nvPr/>
        </p:nvSpPr>
        <p:spPr>
          <a:xfrm>
            <a:off x="4673501" y="2489150"/>
            <a:ext cx="4063901" cy="2286000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3" name="Text 41"/>
          <p:cNvSpPr/>
          <p:nvPr/>
        </p:nvSpPr>
        <p:spPr>
          <a:xfrm>
            <a:off x="4673501" y="2489150"/>
            <a:ext cx="4063901" cy="355550"/>
          </a:xfrm>
          <a:prstGeom prst="rect">
            <a:avLst/>
          </a:prstGeom>
          <a:solidFill>
            <a:srgbClr val="D4AF3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4" name="Text 42"/>
          <p:cNvSpPr/>
          <p:nvPr/>
        </p:nvSpPr>
        <p:spPr>
          <a:xfrm>
            <a:off x="4825901" y="2489150"/>
            <a:ext cx="3886200" cy="355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VERA RUBIN · 下一代叠加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4876800" y="2971800"/>
            <a:ext cx="373075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平台规模：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6 款新芯片 · 1.3M 组件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4876800" y="3276600"/>
            <a:ext cx="373075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推理成本：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降至 Blackwell 1/10（token 经济学）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876800" y="3581400"/>
            <a:ext cx="373075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首批云：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AWS · Azure · GCP · OCI（四云全覆盖）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4876800" y="3886200"/>
            <a:ext cx="373075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单机架 ASP：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$3.5-4.5M（高于 GB300）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4876800" y="4241750"/>
            <a:ext cx="3657600" cy="381000"/>
          </a:xfrm>
          <a:prstGeom prst="rect">
            <a:avLst/>
          </a:prstGeom>
          <a:solidFill>
            <a:srgbClr val="FFF8E1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0" name="Text 48"/>
          <p:cNvSpPr/>
          <p:nvPr/>
        </p:nvSpPr>
        <p:spPr>
          <a:xfrm>
            <a:off x="4978301" y="4292501"/>
            <a:ext cx="3523387" cy="151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9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FY28 贡献 </a:t>
            </a:r>
            <a:pPr algn="l" indent="0" marL="0">
              <a:lnSpc>
                <a:spcPts val="1190"/>
              </a:lnSpc>
              <a:buNone/>
            </a:pPr>
            <a:r>
              <a:rPr lang="en-US" sz="850" b="1" i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$95-150B</a:t>
            </a:r>
            <a:pPr algn="l" indent="0" marL="0">
              <a:lnSpc>
                <a:spcPts val="119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，叠加不是替代</a:t>
            </a:r>
            <a:endParaRPr lang="en-US" sz="850" dirty="0"/>
          </a:p>
        </p:txBody>
      </p:sp>
      <p:sp>
        <p:nvSpPr>
          <p:cNvPr id="51" name="Text 49"/>
          <p:cNvSpPr/>
          <p:nvPr/>
        </p:nvSpPr>
        <p:spPr>
          <a:xfrm>
            <a:off x="406301" y="4873675"/>
            <a:ext cx="849772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A8B8D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花叔科技投研 · HUASHU EQUITY RESEARCH · 2026-04-17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06301" y="406301"/>
            <a:ext cx="8331101" cy="25301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06301" y="177701"/>
            <a:ext cx="6736029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Hyperscaler CapEx 追踪与 ASIC 威胁量化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5628739" y="228600"/>
            <a:ext cx="310896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9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PAGE 08 · DEMAND &amp; COMPETITION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06301" y="558701"/>
            <a:ext cx="8497723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2026 Hyperscaler+Neocloud 合计 CapEx 预计 </a:t>
            </a:r>
            <a:pPr algn="l" indent="0" marL="0">
              <a:lnSpc>
                <a:spcPts val="1400"/>
              </a:lnSpc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$475-550B</a:t>
            </a:r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，AI 基建部分 </a:t>
            </a:r>
            <a:pPr algn="l" indent="0" marL="0">
              <a:lnSpc>
                <a:spcPts val="1400"/>
              </a:lnSpc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$275-325B</a:t>
            </a:r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，NVDA 捕获率 </a:t>
            </a:r>
            <a:pPr algn="l" indent="0" marL="0">
              <a:lnSpc>
                <a:spcPts val="1400"/>
              </a:lnSpc>
              <a:buNone/>
            </a:pPr>
            <a:r>
              <a:rPr lang="en-US" sz="10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45-55%</a:t>
            </a:r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。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06301" y="990600"/>
            <a:ext cx="4470350" cy="2971800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558701" y="1092101"/>
            <a:ext cx="427482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2026 CAPEX 分客户拆解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06301" y="1371600"/>
            <a:ext cx="4470350" cy="253901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558701" y="1371600"/>
            <a:ext cx="1295349" cy="254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客户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2062889" y="1371600"/>
            <a:ext cx="1010412" cy="254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000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CapEx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3159562" y="1371600"/>
            <a:ext cx="777240" cy="254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000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AI 占比</a:t>
            </a:r>
            <a:endParaRPr lang="en-US" sz="750" dirty="0"/>
          </a:p>
        </p:txBody>
      </p:sp>
      <p:sp>
        <p:nvSpPr>
          <p:cNvPr id="12" name="Text 10"/>
          <p:cNvSpPr/>
          <p:nvPr/>
        </p:nvSpPr>
        <p:spPr>
          <a:xfrm>
            <a:off x="3998271" y="1371600"/>
            <a:ext cx="751281" cy="254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000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NVDA 份额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558701" y="1625501"/>
            <a:ext cx="129534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Microsoft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2062889" y="1625501"/>
            <a:ext cx="10104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85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$85-95B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3159562" y="1625501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~70%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3998271" y="1625501"/>
            <a:ext cx="75128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~60%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406301" y="1854101"/>
            <a:ext cx="4470350" cy="228600"/>
          </a:xfrm>
          <a:prstGeom prst="rect">
            <a:avLst/>
          </a:prstGeom>
          <a:solidFill>
            <a:srgbClr val="FAFBF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558701" y="1854101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Amazon (AWS)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2062889" y="1854101"/>
            <a:ext cx="10104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85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$95-105B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3159562" y="1854101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~55%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3998271" y="1854101"/>
            <a:ext cx="75128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~45%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558701" y="2082701"/>
            <a:ext cx="129534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Google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2062889" y="2082701"/>
            <a:ext cx="10104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85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$75-85B</a:t>
            </a:r>
            <a:endParaRPr lang="en-US" sz="850" dirty="0"/>
          </a:p>
        </p:txBody>
      </p:sp>
      <p:sp>
        <p:nvSpPr>
          <p:cNvPr id="24" name="Text 22"/>
          <p:cNvSpPr/>
          <p:nvPr/>
        </p:nvSpPr>
        <p:spPr>
          <a:xfrm>
            <a:off x="3159562" y="2082701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~60%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3998271" y="2082701"/>
            <a:ext cx="75128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~40%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406301" y="2311301"/>
            <a:ext cx="4470350" cy="228600"/>
          </a:xfrm>
          <a:prstGeom prst="rect">
            <a:avLst/>
          </a:prstGeom>
          <a:solidFill>
            <a:srgbClr val="FAFBF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558701" y="2311301"/>
            <a:ext cx="129534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Meta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2062889" y="2311301"/>
            <a:ext cx="10104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85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$65-75B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3159562" y="2311301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~65%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3998271" y="2311301"/>
            <a:ext cx="75128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~55%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558701" y="2539901"/>
            <a:ext cx="129534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Oracle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2062889" y="2539901"/>
            <a:ext cx="10104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85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$25-35B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3159562" y="2539901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~75%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3998271" y="2539901"/>
            <a:ext cx="75128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~70%</a:t>
            </a:r>
            <a:endParaRPr lang="en-US" sz="850" dirty="0"/>
          </a:p>
        </p:txBody>
      </p:sp>
      <p:sp>
        <p:nvSpPr>
          <p:cNvPr id="35" name="Text 33"/>
          <p:cNvSpPr/>
          <p:nvPr/>
        </p:nvSpPr>
        <p:spPr>
          <a:xfrm>
            <a:off x="406301" y="2768501"/>
            <a:ext cx="4470350" cy="228600"/>
          </a:xfrm>
          <a:prstGeom prst="rect">
            <a:avLst/>
          </a:prstGeom>
          <a:solidFill>
            <a:srgbClr val="FAFBF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6" name="Text 34"/>
          <p:cNvSpPr/>
          <p:nvPr/>
        </p:nvSpPr>
        <p:spPr>
          <a:xfrm>
            <a:off x="558701" y="2768501"/>
            <a:ext cx="129534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Neocloud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2062889" y="2768501"/>
            <a:ext cx="10104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85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$40-50B</a:t>
            </a:r>
            <a:endParaRPr lang="en-US" sz="850" dirty="0"/>
          </a:p>
        </p:txBody>
      </p:sp>
      <p:sp>
        <p:nvSpPr>
          <p:cNvPr id="38" name="Text 36"/>
          <p:cNvSpPr/>
          <p:nvPr/>
        </p:nvSpPr>
        <p:spPr>
          <a:xfrm>
            <a:off x="3159562" y="2768501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85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~95%</a:t>
            </a:r>
            <a:endParaRPr lang="en-US" sz="850" dirty="0"/>
          </a:p>
        </p:txBody>
      </p:sp>
      <p:sp>
        <p:nvSpPr>
          <p:cNvPr id="39" name="Text 37"/>
          <p:cNvSpPr/>
          <p:nvPr/>
        </p:nvSpPr>
        <p:spPr>
          <a:xfrm>
            <a:off x="3998271" y="2768501"/>
            <a:ext cx="75128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85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~90%</a:t>
            </a:r>
            <a:endParaRPr lang="en-US" sz="850" dirty="0"/>
          </a:p>
        </p:txBody>
      </p:sp>
      <p:sp>
        <p:nvSpPr>
          <p:cNvPr id="40" name="Text 38"/>
          <p:cNvSpPr/>
          <p:nvPr/>
        </p:nvSpPr>
        <p:spPr>
          <a:xfrm>
            <a:off x="558701" y="2997101"/>
            <a:ext cx="168396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OpenAI / xAI / Anthropic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2062889" y="2997101"/>
            <a:ext cx="10104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85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$60-80B</a:t>
            </a:r>
            <a:endParaRPr lang="en-US" sz="850" dirty="0"/>
          </a:p>
        </p:txBody>
      </p:sp>
      <p:sp>
        <p:nvSpPr>
          <p:cNvPr id="42" name="Text 40"/>
          <p:cNvSpPr/>
          <p:nvPr/>
        </p:nvSpPr>
        <p:spPr>
          <a:xfrm>
            <a:off x="3159562" y="2997101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85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100%</a:t>
            </a:r>
            <a:endParaRPr lang="en-US" sz="850" dirty="0"/>
          </a:p>
        </p:txBody>
      </p:sp>
      <p:sp>
        <p:nvSpPr>
          <p:cNvPr id="43" name="Text 41"/>
          <p:cNvSpPr/>
          <p:nvPr/>
        </p:nvSpPr>
        <p:spPr>
          <a:xfrm>
            <a:off x="3998271" y="2997101"/>
            <a:ext cx="75128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8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~80%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406301" y="3276600"/>
            <a:ext cx="4470350" cy="279350"/>
          </a:xfrm>
          <a:prstGeom prst="rect">
            <a:avLst/>
          </a:prstGeom>
          <a:solidFill>
            <a:srgbClr val="FFF8E1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5" name="Shape 43"/>
          <p:cNvSpPr/>
          <p:nvPr/>
        </p:nvSpPr>
        <p:spPr>
          <a:xfrm>
            <a:off x="406301" y="3281363"/>
            <a:ext cx="4470350" cy="0"/>
          </a:xfrm>
          <a:prstGeom prst="line">
            <a:avLst/>
          </a:prstGeom>
          <a:noFill/>
          <a:ln w="9525">
            <a:solidFill>
              <a:srgbClr val="D4AF37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406301" y="3551188"/>
            <a:ext cx="4470350" cy="0"/>
          </a:xfrm>
          <a:prstGeom prst="line">
            <a:avLst/>
          </a:prstGeom>
          <a:noFill/>
          <a:ln w="9525">
            <a:solidFill>
              <a:srgbClr val="D4AF37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58701" y="3286125"/>
            <a:ext cx="1295349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9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合计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2062889" y="3286125"/>
            <a:ext cx="1010412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200"/>
              </a:lnSpc>
              <a:buNone/>
            </a:pPr>
            <a:r>
              <a:rPr lang="en-US" sz="95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$475-550B</a:t>
            </a:r>
            <a:endParaRPr lang="en-US" sz="950" dirty="0"/>
          </a:p>
        </p:txBody>
      </p:sp>
      <p:sp>
        <p:nvSpPr>
          <p:cNvPr id="49" name="Text 47"/>
          <p:cNvSpPr/>
          <p:nvPr/>
        </p:nvSpPr>
        <p:spPr>
          <a:xfrm>
            <a:off x="3159562" y="3286125"/>
            <a:ext cx="777240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200"/>
              </a:lnSpc>
              <a:buNone/>
            </a:pPr>
            <a:r>
              <a:rPr lang="en-US" sz="9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~60%</a:t>
            </a:r>
            <a:endParaRPr lang="en-US" sz="900" dirty="0"/>
          </a:p>
        </p:txBody>
      </p:sp>
      <p:sp>
        <p:nvSpPr>
          <p:cNvPr id="50" name="Text 48"/>
          <p:cNvSpPr/>
          <p:nvPr/>
        </p:nvSpPr>
        <p:spPr>
          <a:xfrm>
            <a:off x="3998271" y="3286125"/>
            <a:ext cx="751281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200"/>
              </a:lnSpc>
              <a:buNone/>
            </a:pPr>
            <a:r>
              <a:rPr lang="en-US" sz="9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45-55%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558701" y="3632150"/>
            <a:ext cx="4274820" cy="142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└ AI 基建部分（55-65%）：</a:t>
            </a:r>
            <a:pPr algn="l" indent="0" marL="0">
              <a:lnSpc>
                <a:spcPts val="1120"/>
              </a:lnSpc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$275-325B</a:t>
            </a:r>
            <a:pPr algn="l" indent="0" marL="0">
              <a:lnSpc>
                <a:spcPts val="1120"/>
              </a:lnSpc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· NVDA 预期收入：</a:t>
            </a:r>
            <a:pPr algn="l" indent="0" marL="0">
              <a:lnSpc>
                <a:spcPts val="1120"/>
              </a:lnSpc>
              <a:buNone/>
            </a:pPr>
            <a:r>
              <a:rPr lang="en-US" sz="8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$140-165B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5079950" y="990600"/>
            <a:ext cx="3657600" cy="2971800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3" name="Text 51"/>
          <p:cNvSpPr/>
          <p:nvPr/>
        </p:nvSpPr>
        <p:spPr>
          <a:xfrm>
            <a:off x="5232350" y="1092101"/>
            <a:ext cx="3419856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ASIC 威胁量化</a:t>
            </a:r>
            <a:endParaRPr lang="en-US" sz="1000" dirty="0"/>
          </a:p>
        </p:txBody>
      </p:sp>
      <p:sp>
        <p:nvSpPr>
          <p:cNvPr id="54" name="Text 52"/>
          <p:cNvSpPr/>
          <p:nvPr/>
        </p:nvSpPr>
        <p:spPr>
          <a:xfrm>
            <a:off x="5232350" y="1396901"/>
            <a:ext cx="457200" cy="177701"/>
          </a:xfrm>
          <a:prstGeom prst="rect">
            <a:avLst/>
          </a:prstGeom>
          <a:solidFill>
            <a:srgbClr val="D4AF3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5" name="Text 53"/>
          <p:cNvSpPr/>
          <p:nvPr/>
        </p:nvSpPr>
        <p:spPr>
          <a:xfrm>
            <a:off x="5227778" y="1396901"/>
            <a:ext cx="466344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MED</a:t>
            </a:r>
            <a:endParaRPr lang="en-US" sz="750" dirty="0"/>
          </a:p>
        </p:txBody>
      </p:sp>
      <p:sp>
        <p:nvSpPr>
          <p:cNvPr id="56" name="Text 54"/>
          <p:cNvSpPr/>
          <p:nvPr/>
        </p:nvSpPr>
        <p:spPr>
          <a:xfrm>
            <a:off x="5765750" y="1396901"/>
            <a:ext cx="2849829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5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Google TPU v7（Ironwood）</a:t>
            </a:r>
            <a:endParaRPr lang="en-US" sz="850" dirty="0"/>
          </a:p>
        </p:txBody>
      </p:sp>
      <p:sp>
        <p:nvSpPr>
          <p:cNvPr id="57" name="Text 55"/>
          <p:cNvSpPr/>
          <p:nvPr/>
        </p:nvSpPr>
        <p:spPr>
          <a:xfrm>
            <a:off x="5232350" y="1600051"/>
            <a:ext cx="3419856" cy="1372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80"/>
              </a:lnSpc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FY27 量产 · 推理性能接近 Rubin 80%</a:t>
            </a:r>
            <a:endParaRPr lang="en-US" sz="800" dirty="0"/>
          </a:p>
        </p:txBody>
      </p:sp>
      <p:sp>
        <p:nvSpPr>
          <p:cNvPr id="58" name="Text 56"/>
          <p:cNvSpPr/>
          <p:nvPr/>
        </p:nvSpPr>
        <p:spPr>
          <a:xfrm>
            <a:off x="5232350" y="1905000"/>
            <a:ext cx="457200" cy="177701"/>
          </a:xfrm>
          <a:prstGeom prst="rect">
            <a:avLst/>
          </a:prstGeom>
          <a:solidFill>
            <a:srgbClr val="D4AF3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9" name="Text 57"/>
          <p:cNvSpPr/>
          <p:nvPr/>
        </p:nvSpPr>
        <p:spPr>
          <a:xfrm>
            <a:off x="5227778" y="1905000"/>
            <a:ext cx="466344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MED</a:t>
            </a:r>
            <a:endParaRPr lang="en-US" sz="750" dirty="0"/>
          </a:p>
        </p:txBody>
      </p:sp>
      <p:sp>
        <p:nvSpPr>
          <p:cNvPr id="60" name="Text 58"/>
          <p:cNvSpPr/>
          <p:nvPr/>
        </p:nvSpPr>
        <p:spPr>
          <a:xfrm>
            <a:off x="5765750" y="1905000"/>
            <a:ext cx="2849829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5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AWS Trainium 2/3</a:t>
            </a:r>
            <a:endParaRPr lang="en-US" sz="850" dirty="0"/>
          </a:p>
        </p:txBody>
      </p:sp>
      <p:sp>
        <p:nvSpPr>
          <p:cNvPr id="61" name="Text 59"/>
          <p:cNvSpPr/>
          <p:nvPr/>
        </p:nvSpPr>
        <p:spPr>
          <a:xfrm>
            <a:off x="5232350" y="2108150"/>
            <a:ext cx="3419856" cy="1372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80"/>
              </a:lnSpc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Anthropic 已签大单 · AWS 40% Trainium 化</a:t>
            </a: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5232350" y="2412950"/>
            <a:ext cx="457200" cy="177701"/>
          </a:xfrm>
          <a:prstGeom prst="rect">
            <a:avLst/>
          </a:prstGeom>
          <a:solidFill>
            <a:srgbClr val="5F636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3" name="Text 61"/>
          <p:cNvSpPr/>
          <p:nvPr/>
        </p:nvSpPr>
        <p:spPr>
          <a:xfrm>
            <a:off x="5227778" y="2412950"/>
            <a:ext cx="466344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LOW</a:t>
            </a:r>
            <a:endParaRPr lang="en-US" sz="750" dirty="0"/>
          </a:p>
        </p:txBody>
      </p:sp>
      <p:sp>
        <p:nvSpPr>
          <p:cNvPr id="64" name="Text 62"/>
          <p:cNvSpPr/>
          <p:nvPr/>
        </p:nvSpPr>
        <p:spPr>
          <a:xfrm>
            <a:off x="5765750" y="2412950"/>
            <a:ext cx="2849829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5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Meta MTIA v2/v3</a:t>
            </a:r>
            <a:endParaRPr lang="en-US" sz="850" dirty="0"/>
          </a:p>
        </p:txBody>
      </p:sp>
      <p:sp>
        <p:nvSpPr>
          <p:cNvPr id="65" name="Text 63"/>
          <p:cNvSpPr/>
          <p:nvPr/>
        </p:nvSpPr>
        <p:spPr>
          <a:xfrm>
            <a:off x="5232350" y="2616101"/>
            <a:ext cx="3419856" cy="1372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80"/>
              </a:lnSpc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2026 内部推理 30% 走 MTIA</a:t>
            </a:r>
            <a:endParaRPr lang="en-US" sz="800" dirty="0"/>
          </a:p>
        </p:txBody>
      </p:sp>
      <p:sp>
        <p:nvSpPr>
          <p:cNvPr id="66" name="Text 64"/>
          <p:cNvSpPr/>
          <p:nvPr/>
        </p:nvSpPr>
        <p:spPr>
          <a:xfrm>
            <a:off x="5232350" y="2920901"/>
            <a:ext cx="457200" cy="177701"/>
          </a:xfrm>
          <a:prstGeom prst="rect">
            <a:avLst/>
          </a:prstGeom>
          <a:solidFill>
            <a:srgbClr val="5F636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7" name="Text 65"/>
          <p:cNvSpPr/>
          <p:nvPr/>
        </p:nvSpPr>
        <p:spPr>
          <a:xfrm>
            <a:off x="5227778" y="2920901"/>
            <a:ext cx="466344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LOW</a:t>
            </a:r>
            <a:endParaRPr lang="en-US" sz="750" dirty="0"/>
          </a:p>
        </p:txBody>
      </p:sp>
      <p:sp>
        <p:nvSpPr>
          <p:cNvPr id="68" name="Text 66"/>
          <p:cNvSpPr/>
          <p:nvPr/>
        </p:nvSpPr>
        <p:spPr>
          <a:xfrm>
            <a:off x="5765750" y="2920901"/>
            <a:ext cx="2849829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5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Microsoft Maia</a:t>
            </a:r>
            <a:endParaRPr lang="en-US" sz="850" dirty="0"/>
          </a:p>
        </p:txBody>
      </p:sp>
      <p:sp>
        <p:nvSpPr>
          <p:cNvPr id="69" name="Text 67"/>
          <p:cNvSpPr/>
          <p:nvPr/>
        </p:nvSpPr>
        <p:spPr>
          <a:xfrm>
            <a:off x="5232350" y="3124051"/>
            <a:ext cx="3419856" cy="1372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80"/>
              </a:lnSpc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Maia 200 仍流片 · FY27 前无影响</a:t>
            </a:r>
            <a:endParaRPr lang="en-US" sz="800" dirty="0"/>
          </a:p>
        </p:txBody>
      </p:sp>
      <p:sp>
        <p:nvSpPr>
          <p:cNvPr id="70" name="Text 68"/>
          <p:cNvSpPr/>
          <p:nvPr/>
        </p:nvSpPr>
        <p:spPr>
          <a:xfrm>
            <a:off x="5232350" y="3429000"/>
            <a:ext cx="457200" cy="177701"/>
          </a:xfrm>
          <a:prstGeom prst="rect">
            <a:avLst/>
          </a:prstGeom>
          <a:solidFill>
            <a:srgbClr val="D4AF3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1" name="Text 69"/>
          <p:cNvSpPr/>
          <p:nvPr/>
        </p:nvSpPr>
        <p:spPr>
          <a:xfrm>
            <a:off x="5227778" y="3429000"/>
            <a:ext cx="466344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75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MED</a:t>
            </a:r>
            <a:endParaRPr lang="en-US" sz="750" dirty="0"/>
          </a:p>
        </p:txBody>
      </p:sp>
      <p:sp>
        <p:nvSpPr>
          <p:cNvPr id="72" name="Text 70"/>
          <p:cNvSpPr/>
          <p:nvPr/>
        </p:nvSpPr>
        <p:spPr>
          <a:xfrm>
            <a:off x="5765750" y="3429000"/>
            <a:ext cx="2849829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5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AMD MI400/450</a:t>
            </a:r>
            <a:endParaRPr lang="en-US" sz="850" dirty="0"/>
          </a:p>
        </p:txBody>
      </p:sp>
      <p:sp>
        <p:nvSpPr>
          <p:cNvPr id="73" name="Text 71"/>
          <p:cNvSpPr/>
          <p:nvPr/>
        </p:nvSpPr>
        <p:spPr>
          <a:xfrm>
            <a:off x="5232350" y="3632150"/>
            <a:ext cx="3419856" cy="1372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80"/>
              </a:lnSpc>
              <a:buNone/>
            </a:pPr>
            <a:r>
              <a:rPr lang="en-US" sz="8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晚 1-2 季度 · FY27 $15-25B vs NVDA $300B+</a:t>
            </a:r>
            <a:endParaRPr lang="en-US" sz="800" dirty="0"/>
          </a:p>
        </p:txBody>
      </p:sp>
      <p:sp>
        <p:nvSpPr>
          <p:cNvPr id="74" name="Text 72"/>
          <p:cNvSpPr/>
          <p:nvPr/>
        </p:nvSpPr>
        <p:spPr>
          <a:xfrm>
            <a:off x="406301" y="4114800"/>
            <a:ext cx="8331101" cy="711101"/>
          </a:xfrm>
          <a:prstGeom prst="rect">
            <a:avLst/>
          </a:prstGeom>
          <a:solidFill>
            <a:srgbClr val="F0F4F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5" name="Shape 73"/>
          <p:cNvSpPr/>
          <p:nvPr/>
        </p:nvSpPr>
        <p:spPr>
          <a:xfrm>
            <a:off x="425351" y="4114800"/>
            <a:ext cx="0" cy="711101"/>
          </a:xfrm>
          <a:prstGeom prst="line">
            <a:avLst/>
          </a:prstGeom>
          <a:noFill/>
          <a:ln w="38100">
            <a:solidFill>
              <a:srgbClr val="00338D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660350" y="4241750"/>
            <a:ext cx="1036219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BOTTOM LINE</a:t>
            </a:r>
            <a:endParaRPr lang="en-US" sz="1000" dirty="0"/>
          </a:p>
        </p:txBody>
      </p:sp>
      <p:sp>
        <p:nvSpPr>
          <p:cNvPr id="77" name="Text 75"/>
          <p:cNvSpPr/>
          <p:nvPr/>
        </p:nvSpPr>
        <p:spPr>
          <a:xfrm>
            <a:off x="1777901" y="4241750"/>
            <a:ext cx="6995160" cy="174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78"/>
              </a:lnSpc>
              <a:buNone/>
            </a:pPr>
            <a:r>
              <a:rPr lang="en-US" sz="9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ASIC 威胁训练端 </a:t>
            </a:r>
            <a:pPr algn="l" indent="0" marL="0">
              <a:lnSpc>
                <a:spcPts val="1378"/>
              </a:lnSpc>
              <a:buNone/>
            </a:pPr>
            <a:r>
              <a:rPr lang="en-US" sz="950" b="1" i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&lt;5%</a:t>
            </a:r>
            <a:pPr algn="l" indent="0" marL="0">
              <a:lnSpc>
                <a:spcPts val="1378"/>
              </a:lnSpc>
              <a:buNone/>
            </a:pPr>
            <a:r>
              <a:rPr lang="en-US" sz="9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、推理端 </a:t>
            </a:r>
            <a:pPr algn="l" indent="0" marL="0">
              <a:lnSpc>
                <a:spcPts val="1378"/>
              </a:lnSpc>
              <a:buNone/>
            </a:pPr>
            <a:r>
              <a:rPr lang="en-US" sz="950" b="1" i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15-20%</a:t>
            </a:r>
            <a:pPr algn="l" indent="0" marL="0">
              <a:lnSpc>
                <a:spcPts val="1378"/>
              </a:lnSpc>
              <a:buNone/>
            </a:pPr>
            <a:r>
              <a:rPr lang="en-US" sz="9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，被市场高估的短期威胁。真正拐点是 </a:t>
            </a:r>
            <a:pPr algn="l" indent="0" marL="0">
              <a:lnSpc>
                <a:spcPts val="1378"/>
              </a:lnSpc>
              <a:buNone/>
            </a:pPr>
            <a:r>
              <a:rPr lang="en-US" sz="950" b="1" i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2028-2029 推理 ASIC 临界点</a:t>
            </a:r>
            <a:pPr algn="l" indent="0" marL="0">
              <a:lnSpc>
                <a:spcPts val="1378"/>
              </a:lnSpc>
              <a:buNone/>
            </a:pPr>
            <a:r>
              <a:rPr lang="en-US" sz="9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。</a:t>
            </a:r>
            <a:endParaRPr lang="en-US" sz="950" dirty="0"/>
          </a:p>
        </p:txBody>
      </p:sp>
      <p:sp>
        <p:nvSpPr>
          <p:cNvPr id="78" name="Text 76"/>
          <p:cNvSpPr/>
          <p:nvPr/>
        </p:nvSpPr>
        <p:spPr>
          <a:xfrm>
            <a:off x="406301" y="4873675"/>
            <a:ext cx="849772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A8B8D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花叔科技投研 · HUASHU EQUITY RESEARCH · 2026-04-17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06301" y="406301"/>
            <a:ext cx="8331101" cy="25301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06301" y="177701"/>
            <a:ext cx="6476899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竞争护城河：不可替代性评分 9.0/10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5887870" y="228600"/>
            <a:ext cx="284982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9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PAGE 09 · COMPETITIVE MOAT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06301" y="558701"/>
            <a:ext cx="8497723" cy="3554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分 10 个维度从芯片/系统/软件/供应链/商业四个层级评分。</a:t>
            </a:r>
            <a:pPr algn="l" indent="0" marL="0">
              <a:lnSpc>
                <a:spcPts val="1400"/>
              </a:lnSpc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软件（CUDA 生态）</a:t>
            </a:r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是估值真正的锚，单个万亿参数模型迁移代价 </a:t>
            </a:r>
            <a:pPr algn="l" indent="0" marL="0">
              <a:lnSpc>
                <a:spcPts val="1400"/>
              </a:lnSpc>
              <a:buNone/>
            </a:pPr>
            <a:r>
              <a:rPr lang="en-US" sz="10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$50-200M + 12-18 个月</a:t>
            </a:r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。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06301" y="1041350"/>
            <a:ext cx="5587901" cy="3022550"/>
          </a:xfrm>
          <a:prstGeom prst="rect">
            <a:avLst/>
          </a:prstGeom>
          <a:solidFill>
            <a:srgbClr val="FFFFFF"/>
          </a:solidFill>
          <a:ln w="9525">
            <a:solidFill>
              <a:srgbClr val="DEE2E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06301" y="1041350"/>
            <a:ext cx="5587901" cy="279350"/>
          </a:xfrm>
          <a:prstGeom prst="rect">
            <a:avLst/>
          </a:prstGeom>
          <a:solidFill>
            <a:srgbClr val="00338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58701" y="1041350"/>
            <a:ext cx="1943100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维度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2565202" y="1041350"/>
            <a:ext cx="777240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层级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345031" y="1041350"/>
            <a:ext cx="388620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2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分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898702" y="1041350"/>
            <a:ext cx="2072589" cy="279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核心理由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558701" y="1320701"/>
            <a:ext cx="19431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Computing Die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2565202" y="1320701"/>
            <a:ext cx="7772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7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Silicon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3345031" y="1320701"/>
            <a:ext cx="38862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100"/>
              </a:lnSpc>
              <a:buNone/>
            </a:pPr>
            <a:r>
              <a:rPr lang="en-US" sz="10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8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898702" y="1320701"/>
            <a:ext cx="207258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7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AMD MI400/450 有竞争力，缺系统整合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558701" y="1587401"/>
            <a:ext cx="5283101" cy="12650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406301" y="1587401"/>
            <a:ext cx="5587901" cy="266700"/>
          </a:xfrm>
          <a:prstGeom prst="rect">
            <a:avLst/>
          </a:prstGeom>
          <a:solidFill>
            <a:srgbClr val="FAFBF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558701" y="1587401"/>
            <a:ext cx="19431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NVLink Interconnect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2565202" y="1587401"/>
            <a:ext cx="7772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7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Silicon</a:t>
            </a:r>
            <a:endParaRPr lang="en-US" sz="750" dirty="0"/>
          </a:p>
        </p:txBody>
      </p:sp>
      <p:sp>
        <p:nvSpPr>
          <p:cNvPr id="20" name="Text 18"/>
          <p:cNvSpPr/>
          <p:nvPr/>
        </p:nvSpPr>
        <p:spPr>
          <a:xfrm>
            <a:off x="3345031" y="1587401"/>
            <a:ext cx="38862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100"/>
              </a:lnSpc>
              <a:buNone/>
            </a:pPr>
            <a:r>
              <a:rPr lang="en-US" sz="10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10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898702" y="1587401"/>
            <a:ext cx="207258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7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唯一私有 high-bandwidth 生态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558701" y="1854101"/>
            <a:ext cx="19431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Networking (Spectrum-X)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2565202" y="1854101"/>
            <a:ext cx="7772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7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Silicon</a:t>
            </a:r>
            <a:endParaRPr lang="en-US" sz="750" dirty="0"/>
          </a:p>
        </p:txBody>
      </p:sp>
      <p:sp>
        <p:nvSpPr>
          <p:cNvPr id="24" name="Text 22"/>
          <p:cNvSpPr/>
          <p:nvPr/>
        </p:nvSpPr>
        <p:spPr>
          <a:xfrm>
            <a:off x="3345031" y="1854101"/>
            <a:ext cx="38862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100"/>
              </a:lnSpc>
              <a:buNone/>
            </a:pPr>
            <a:r>
              <a:rPr lang="en-US" sz="10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9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898702" y="1854101"/>
            <a:ext cx="207258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7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Training 场景 NVDA 主导</a:t>
            </a:r>
            <a:endParaRPr lang="en-US" sz="750" dirty="0"/>
          </a:p>
        </p:txBody>
      </p:sp>
      <p:sp>
        <p:nvSpPr>
          <p:cNvPr id="26" name="Text 24"/>
          <p:cNvSpPr/>
          <p:nvPr/>
        </p:nvSpPr>
        <p:spPr>
          <a:xfrm>
            <a:off x="406301" y="2120801"/>
            <a:ext cx="5587901" cy="266700"/>
          </a:xfrm>
          <a:prstGeom prst="rect">
            <a:avLst/>
          </a:prstGeom>
          <a:solidFill>
            <a:srgbClr val="FAFBF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558701" y="2120801"/>
            <a:ext cx="19431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Rack-scale (NVL72)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2565202" y="2120801"/>
            <a:ext cx="7772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7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System</a:t>
            </a:r>
            <a:endParaRPr lang="en-US" sz="750" dirty="0"/>
          </a:p>
        </p:txBody>
      </p:sp>
      <p:sp>
        <p:nvSpPr>
          <p:cNvPr id="29" name="Text 27"/>
          <p:cNvSpPr/>
          <p:nvPr/>
        </p:nvSpPr>
        <p:spPr>
          <a:xfrm>
            <a:off x="3345031" y="2120801"/>
            <a:ext cx="38862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100"/>
              </a:lnSpc>
              <a:buNone/>
            </a:pPr>
            <a:r>
              <a:rPr lang="en-US" sz="10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10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3898702" y="2120801"/>
            <a:ext cx="207258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7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AMD Helios 慢 1-2 季即错过整代</a:t>
            </a:r>
            <a:endParaRPr lang="en-US" sz="750" dirty="0"/>
          </a:p>
        </p:txBody>
      </p:sp>
      <p:sp>
        <p:nvSpPr>
          <p:cNvPr id="31" name="Text 29"/>
          <p:cNvSpPr/>
          <p:nvPr/>
        </p:nvSpPr>
        <p:spPr>
          <a:xfrm>
            <a:off x="406301" y="2387501"/>
            <a:ext cx="5587901" cy="266700"/>
          </a:xfrm>
          <a:prstGeom prst="rect">
            <a:avLst/>
          </a:prstGeom>
          <a:solidFill>
            <a:srgbClr val="FFF8E1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2" name="Text 30"/>
          <p:cNvSpPr/>
          <p:nvPr/>
        </p:nvSpPr>
        <p:spPr>
          <a:xfrm>
            <a:off x="558701" y="2387501"/>
            <a:ext cx="19431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85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CUDA + cuDNN + TensorRT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2565202" y="2387501"/>
            <a:ext cx="7772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750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Software</a:t>
            </a:r>
            <a:endParaRPr lang="en-US" sz="750" dirty="0"/>
          </a:p>
        </p:txBody>
      </p:sp>
      <p:sp>
        <p:nvSpPr>
          <p:cNvPr id="34" name="Text 32"/>
          <p:cNvSpPr/>
          <p:nvPr/>
        </p:nvSpPr>
        <p:spPr>
          <a:xfrm>
            <a:off x="3345031" y="2387501"/>
            <a:ext cx="38862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100"/>
              </a:lnSpc>
              <a:buNone/>
            </a:pPr>
            <a:r>
              <a:rPr lang="en-US" sz="10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10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3898702" y="2387501"/>
            <a:ext cx="207258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75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生态锁定无解</a:t>
            </a:r>
            <a:endParaRPr lang="en-US" sz="750" dirty="0"/>
          </a:p>
        </p:txBody>
      </p:sp>
      <p:sp>
        <p:nvSpPr>
          <p:cNvPr id="36" name="Text 34"/>
          <p:cNvSpPr/>
          <p:nvPr/>
        </p:nvSpPr>
        <p:spPr>
          <a:xfrm>
            <a:off x="558701" y="2654201"/>
            <a:ext cx="19431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框架集成 (PyTorch/JAX)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2565202" y="2654201"/>
            <a:ext cx="7772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7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Software</a:t>
            </a:r>
            <a:endParaRPr lang="en-US" sz="750" dirty="0"/>
          </a:p>
        </p:txBody>
      </p:sp>
      <p:sp>
        <p:nvSpPr>
          <p:cNvPr id="38" name="Text 36"/>
          <p:cNvSpPr/>
          <p:nvPr/>
        </p:nvSpPr>
        <p:spPr>
          <a:xfrm>
            <a:off x="3345031" y="2654201"/>
            <a:ext cx="38862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100"/>
              </a:lnSpc>
              <a:buNone/>
            </a:pPr>
            <a:r>
              <a:rPr lang="en-US" sz="10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9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3898702" y="2654201"/>
            <a:ext cx="207258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7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新模型首发支持 NVDA</a:t>
            </a:r>
            <a:endParaRPr lang="en-US" sz="750" dirty="0"/>
          </a:p>
        </p:txBody>
      </p:sp>
      <p:sp>
        <p:nvSpPr>
          <p:cNvPr id="40" name="Text 38"/>
          <p:cNvSpPr/>
          <p:nvPr/>
        </p:nvSpPr>
        <p:spPr>
          <a:xfrm>
            <a:off x="406301" y="2920901"/>
            <a:ext cx="5587901" cy="266700"/>
          </a:xfrm>
          <a:prstGeom prst="rect">
            <a:avLst/>
          </a:prstGeom>
          <a:solidFill>
            <a:srgbClr val="FAFBF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1" name="Text 39"/>
          <p:cNvSpPr/>
          <p:nvPr/>
        </p:nvSpPr>
        <p:spPr>
          <a:xfrm>
            <a:off x="558701" y="2920901"/>
            <a:ext cx="19431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AI Factory (NIM/NeMo)</a:t>
            </a:r>
            <a:endParaRPr lang="en-US" sz="850" dirty="0"/>
          </a:p>
        </p:txBody>
      </p:sp>
      <p:sp>
        <p:nvSpPr>
          <p:cNvPr id="42" name="Text 40"/>
          <p:cNvSpPr/>
          <p:nvPr/>
        </p:nvSpPr>
        <p:spPr>
          <a:xfrm>
            <a:off x="2565202" y="2920901"/>
            <a:ext cx="7772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7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Software</a:t>
            </a:r>
            <a:endParaRPr lang="en-US" sz="750" dirty="0"/>
          </a:p>
        </p:txBody>
      </p:sp>
      <p:sp>
        <p:nvSpPr>
          <p:cNvPr id="43" name="Text 41"/>
          <p:cNvSpPr/>
          <p:nvPr/>
        </p:nvSpPr>
        <p:spPr>
          <a:xfrm>
            <a:off x="3345031" y="2920901"/>
            <a:ext cx="38862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100"/>
              </a:lnSpc>
              <a:buNone/>
            </a:pPr>
            <a:r>
              <a:rPr lang="en-US" sz="10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7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3898702" y="2920901"/>
            <a:ext cx="207258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7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企业侧护城河刚建立</a:t>
            </a:r>
            <a:endParaRPr lang="en-US" sz="750" dirty="0"/>
          </a:p>
        </p:txBody>
      </p:sp>
      <p:sp>
        <p:nvSpPr>
          <p:cNvPr id="45" name="Text 43"/>
          <p:cNvSpPr/>
          <p:nvPr/>
        </p:nvSpPr>
        <p:spPr>
          <a:xfrm>
            <a:off x="558701" y="3187601"/>
            <a:ext cx="19431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TSMC CoWoS 优先级</a:t>
            </a:r>
            <a:endParaRPr lang="en-US" sz="850" dirty="0"/>
          </a:p>
        </p:txBody>
      </p:sp>
      <p:sp>
        <p:nvSpPr>
          <p:cNvPr id="46" name="Text 44"/>
          <p:cNvSpPr/>
          <p:nvPr/>
        </p:nvSpPr>
        <p:spPr>
          <a:xfrm>
            <a:off x="2565202" y="3187601"/>
            <a:ext cx="7772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7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Supply</a:t>
            </a:r>
            <a:endParaRPr lang="en-US" sz="750" dirty="0"/>
          </a:p>
        </p:txBody>
      </p:sp>
      <p:sp>
        <p:nvSpPr>
          <p:cNvPr id="47" name="Text 45"/>
          <p:cNvSpPr/>
          <p:nvPr/>
        </p:nvSpPr>
        <p:spPr>
          <a:xfrm>
            <a:off x="3345031" y="3187601"/>
            <a:ext cx="38862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100"/>
              </a:lnSpc>
              <a:buNone/>
            </a:pPr>
            <a:r>
              <a:rPr lang="en-US" sz="10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9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3898702" y="3187601"/>
            <a:ext cx="207258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7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占 CoWoS-L 60%+ 配额</a:t>
            </a:r>
            <a:endParaRPr lang="en-US" sz="750" dirty="0"/>
          </a:p>
        </p:txBody>
      </p:sp>
      <p:sp>
        <p:nvSpPr>
          <p:cNvPr id="49" name="Text 47"/>
          <p:cNvSpPr/>
          <p:nvPr/>
        </p:nvSpPr>
        <p:spPr>
          <a:xfrm>
            <a:off x="406301" y="3454301"/>
            <a:ext cx="5587901" cy="266700"/>
          </a:xfrm>
          <a:prstGeom prst="rect">
            <a:avLst/>
          </a:prstGeom>
          <a:solidFill>
            <a:srgbClr val="FAFBF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0" name="Text 48"/>
          <p:cNvSpPr/>
          <p:nvPr/>
        </p:nvSpPr>
        <p:spPr>
          <a:xfrm>
            <a:off x="558701" y="3454301"/>
            <a:ext cx="19431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Hyperscaler 客户绑定</a:t>
            </a:r>
            <a:endParaRPr lang="en-US" sz="850" dirty="0"/>
          </a:p>
        </p:txBody>
      </p:sp>
      <p:sp>
        <p:nvSpPr>
          <p:cNvPr id="51" name="Text 49"/>
          <p:cNvSpPr/>
          <p:nvPr/>
        </p:nvSpPr>
        <p:spPr>
          <a:xfrm>
            <a:off x="2565202" y="3454301"/>
            <a:ext cx="7772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7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Business</a:t>
            </a:r>
            <a:endParaRPr lang="en-US" sz="750" dirty="0"/>
          </a:p>
        </p:txBody>
      </p:sp>
      <p:sp>
        <p:nvSpPr>
          <p:cNvPr id="52" name="Text 50"/>
          <p:cNvSpPr/>
          <p:nvPr/>
        </p:nvSpPr>
        <p:spPr>
          <a:xfrm>
            <a:off x="3345031" y="3454301"/>
            <a:ext cx="38862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100"/>
              </a:lnSpc>
              <a:buNone/>
            </a:pPr>
            <a:r>
              <a:rPr lang="en-US" sz="10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8</a:t>
            </a:r>
            <a:endParaRPr lang="en-US" sz="1000" dirty="0"/>
          </a:p>
        </p:txBody>
      </p:sp>
      <p:sp>
        <p:nvSpPr>
          <p:cNvPr id="53" name="Text 51"/>
          <p:cNvSpPr/>
          <p:nvPr/>
        </p:nvSpPr>
        <p:spPr>
          <a:xfrm>
            <a:off x="3898702" y="3454301"/>
            <a:ext cx="207258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7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ASIC 威胁升温</a:t>
            </a:r>
            <a:endParaRPr lang="en-US" sz="750" dirty="0"/>
          </a:p>
        </p:txBody>
      </p:sp>
      <p:sp>
        <p:nvSpPr>
          <p:cNvPr id="54" name="Text 52"/>
          <p:cNvSpPr/>
          <p:nvPr/>
        </p:nvSpPr>
        <p:spPr>
          <a:xfrm>
            <a:off x="558701" y="3721001"/>
            <a:ext cx="19431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8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主权 AI + 新晋客户</a:t>
            </a:r>
            <a:endParaRPr lang="en-US" sz="850" dirty="0"/>
          </a:p>
        </p:txBody>
      </p:sp>
      <p:sp>
        <p:nvSpPr>
          <p:cNvPr id="55" name="Text 53"/>
          <p:cNvSpPr/>
          <p:nvPr/>
        </p:nvSpPr>
        <p:spPr>
          <a:xfrm>
            <a:off x="2565202" y="3721001"/>
            <a:ext cx="7772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7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Business</a:t>
            </a:r>
            <a:endParaRPr lang="en-US" sz="750" dirty="0"/>
          </a:p>
        </p:txBody>
      </p:sp>
      <p:sp>
        <p:nvSpPr>
          <p:cNvPr id="56" name="Text 54"/>
          <p:cNvSpPr/>
          <p:nvPr/>
        </p:nvSpPr>
        <p:spPr>
          <a:xfrm>
            <a:off x="3345031" y="3721001"/>
            <a:ext cx="38862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2100"/>
              </a:lnSpc>
              <a:buNone/>
            </a:pPr>
            <a:r>
              <a:rPr lang="en-US" sz="1000" b="1" dirty="0">
                <a:solidFill>
                  <a:srgbClr val="2E7D32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10</a:t>
            </a:r>
            <a:endParaRPr lang="en-US" sz="1000" dirty="0"/>
          </a:p>
        </p:txBody>
      </p:sp>
      <p:sp>
        <p:nvSpPr>
          <p:cNvPr id="57" name="Text 55"/>
          <p:cNvSpPr/>
          <p:nvPr/>
        </p:nvSpPr>
        <p:spPr>
          <a:xfrm>
            <a:off x="3898702" y="3721001"/>
            <a:ext cx="207258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75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近乎垄断</a:t>
            </a:r>
            <a:endParaRPr lang="en-US" sz="750" dirty="0"/>
          </a:p>
        </p:txBody>
      </p:sp>
      <p:sp>
        <p:nvSpPr>
          <p:cNvPr id="58" name="Text 56"/>
          <p:cNvSpPr/>
          <p:nvPr/>
        </p:nvSpPr>
        <p:spPr>
          <a:xfrm>
            <a:off x="6197501" y="1041350"/>
            <a:ext cx="2539901" cy="302255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9" name="Shape 57"/>
          <p:cNvSpPr/>
          <p:nvPr/>
        </p:nvSpPr>
        <p:spPr>
          <a:xfrm>
            <a:off x="6197501" y="1060400"/>
            <a:ext cx="2539901" cy="0"/>
          </a:xfrm>
          <a:prstGeom prst="line">
            <a:avLst/>
          </a:prstGeom>
          <a:noFill/>
          <a:ln w="38100">
            <a:solidFill>
              <a:srgbClr val="D4AF37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8732639" y="1041350"/>
            <a:ext cx="0" cy="302255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6197501" y="4059138"/>
            <a:ext cx="2539901" cy="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6202263" y="1041350"/>
            <a:ext cx="0" cy="3022550"/>
          </a:xfrm>
          <a:prstGeom prst="line">
            <a:avLst/>
          </a:prstGeom>
          <a:noFill/>
          <a:ln w="9525">
            <a:solidFill>
              <a:srgbClr val="DEE2E6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349901" y="1193750"/>
            <a:ext cx="2279803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加权综合评分</a:t>
            </a:r>
            <a:endParaRPr lang="en-US" sz="900" dirty="0"/>
          </a:p>
        </p:txBody>
      </p:sp>
      <p:sp>
        <p:nvSpPr>
          <p:cNvPr id="64" name="Text 62"/>
          <p:cNvSpPr/>
          <p:nvPr/>
        </p:nvSpPr>
        <p:spPr>
          <a:xfrm>
            <a:off x="6349901" y="1422350"/>
            <a:ext cx="2279803" cy="5079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000"/>
              </a:lnSpc>
              <a:buNone/>
            </a:pPr>
            <a:r>
              <a:rPr lang="en-US" sz="4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9.0</a:t>
            </a:r>
            <a:endParaRPr lang="en-US" sz="4000" dirty="0"/>
          </a:p>
        </p:txBody>
      </p:sp>
      <p:sp>
        <p:nvSpPr>
          <p:cNvPr id="65" name="Text 63"/>
          <p:cNvSpPr/>
          <p:nvPr/>
        </p:nvSpPr>
        <p:spPr>
          <a:xfrm>
            <a:off x="6349901" y="1968401"/>
            <a:ext cx="2279803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5F636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/ 10 · 不可替代性</a:t>
            </a:r>
            <a:endParaRPr lang="en-US" sz="1000" dirty="0"/>
          </a:p>
        </p:txBody>
      </p:sp>
      <p:sp>
        <p:nvSpPr>
          <p:cNvPr id="66" name="Text 64"/>
          <p:cNvSpPr/>
          <p:nvPr/>
        </p:nvSpPr>
        <p:spPr>
          <a:xfrm>
            <a:off x="6349901" y="2260550"/>
            <a:ext cx="2235101" cy="12650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7" name="Text 65"/>
          <p:cNvSpPr/>
          <p:nvPr/>
        </p:nvSpPr>
        <p:spPr>
          <a:xfrm>
            <a:off x="6349901" y="2362200"/>
            <a:ext cx="227980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权重分配</a:t>
            </a:r>
            <a:endParaRPr lang="en-US" sz="800" dirty="0"/>
          </a:p>
        </p:txBody>
      </p:sp>
      <p:sp>
        <p:nvSpPr>
          <p:cNvPr id="68" name="Text 66"/>
          <p:cNvSpPr/>
          <p:nvPr/>
        </p:nvSpPr>
        <p:spPr>
          <a:xfrm>
            <a:off x="6349901" y="2565350"/>
            <a:ext cx="1424839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Silicon</a:t>
            </a:r>
            <a:endParaRPr lang="en-US" sz="800" dirty="0"/>
          </a:p>
        </p:txBody>
      </p:sp>
      <p:sp>
        <p:nvSpPr>
          <p:cNvPr id="69" name="Text 67"/>
          <p:cNvSpPr/>
          <p:nvPr/>
        </p:nvSpPr>
        <p:spPr>
          <a:xfrm>
            <a:off x="8066892" y="2565350"/>
            <a:ext cx="518109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30%</a:t>
            </a:r>
            <a:endParaRPr lang="en-US" sz="800" dirty="0"/>
          </a:p>
        </p:txBody>
      </p:sp>
      <p:sp>
        <p:nvSpPr>
          <p:cNvPr id="70" name="Text 68"/>
          <p:cNvSpPr/>
          <p:nvPr/>
        </p:nvSpPr>
        <p:spPr>
          <a:xfrm>
            <a:off x="6349901" y="2743200"/>
            <a:ext cx="1424839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System</a:t>
            </a:r>
            <a:endParaRPr lang="en-US" sz="800" dirty="0"/>
          </a:p>
        </p:txBody>
      </p:sp>
      <p:sp>
        <p:nvSpPr>
          <p:cNvPr id="71" name="Text 69"/>
          <p:cNvSpPr/>
          <p:nvPr/>
        </p:nvSpPr>
        <p:spPr>
          <a:xfrm>
            <a:off x="8066892" y="2743200"/>
            <a:ext cx="518109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20%</a:t>
            </a:r>
            <a:endParaRPr lang="en-US" sz="800" dirty="0"/>
          </a:p>
        </p:txBody>
      </p:sp>
      <p:sp>
        <p:nvSpPr>
          <p:cNvPr id="72" name="Text 70"/>
          <p:cNvSpPr/>
          <p:nvPr/>
        </p:nvSpPr>
        <p:spPr>
          <a:xfrm>
            <a:off x="6349901" y="2920901"/>
            <a:ext cx="1424839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Software</a:t>
            </a:r>
            <a:endParaRPr lang="en-US" sz="800" dirty="0"/>
          </a:p>
        </p:txBody>
      </p:sp>
      <p:sp>
        <p:nvSpPr>
          <p:cNvPr id="73" name="Text 71"/>
          <p:cNvSpPr/>
          <p:nvPr/>
        </p:nvSpPr>
        <p:spPr>
          <a:xfrm>
            <a:off x="8066892" y="2920901"/>
            <a:ext cx="518109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8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30%</a:t>
            </a:r>
            <a:endParaRPr lang="en-US" sz="800" dirty="0"/>
          </a:p>
        </p:txBody>
      </p:sp>
      <p:sp>
        <p:nvSpPr>
          <p:cNvPr id="74" name="Text 72"/>
          <p:cNvSpPr/>
          <p:nvPr/>
        </p:nvSpPr>
        <p:spPr>
          <a:xfrm>
            <a:off x="6349901" y="3098750"/>
            <a:ext cx="1424839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Supply</a:t>
            </a:r>
            <a:endParaRPr lang="en-US" sz="800" dirty="0"/>
          </a:p>
        </p:txBody>
      </p:sp>
      <p:sp>
        <p:nvSpPr>
          <p:cNvPr id="75" name="Text 73"/>
          <p:cNvSpPr/>
          <p:nvPr/>
        </p:nvSpPr>
        <p:spPr>
          <a:xfrm>
            <a:off x="8066892" y="3098750"/>
            <a:ext cx="518109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10%</a:t>
            </a:r>
            <a:endParaRPr lang="en-US" sz="800" dirty="0"/>
          </a:p>
        </p:txBody>
      </p:sp>
      <p:sp>
        <p:nvSpPr>
          <p:cNvPr id="76" name="Text 74"/>
          <p:cNvSpPr/>
          <p:nvPr/>
        </p:nvSpPr>
        <p:spPr>
          <a:xfrm>
            <a:off x="6349901" y="3276600"/>
            <a:ext cx="1424839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Business</a:t>
            </a:r>
            <a:endParaRPr lang="en-US" sz="800" dirty="0"/>
          </a:p>
        </p:txBody>
      </p:sp>
      <p:sp>
        <p:nvSpPr>
          <p:cNvPr id="77" name="Text 75"/>
          <p:cNvSpPr/>
          <p:nvPr/>
        </p:nvSpPr>
        <p:spPr>
          <a:xfrm>
            <a:off x="8066892" y="3276600"/>
            <a:ext cx="518109" cy="177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400"/>
              </a:lnSpc>
              <a:buNone/>
            </a:pPr>
            <a:r>
              <a:rPr lang="en-US" sz="800" b="1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10%</a:t>
            </a:r>
            <a:endParaRPr lang="en-US" sz="800" dirty="0"/>
          </a:p>
        </p:txBody>
      </p:sp>
      <p:sp>
        <p:nvSpPr>
          <p:cNvPr id="78" name="Text 76"/>
          <p:cNvSpPr/>
          <p:nvPr/>
        </p:nvSpPr>
        <p:spPr>
          <a:xfrm>
            <a:off x="6349901" y="3530501"/>
            <a:ext cx="2235101" cy="12650"/>
          </a:xfrm>
          <a:prstGeom prst="rect">
            <a:avLst/>
          </a:prstGeom>
          <a:solidFill>
            <a:srgbClr val="F0F1F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9" name="Text 77"/>
          <p:cNvSpPr/>
          <p:nvPr/>
        </p:nvSpPr>
        <p:spPr>
          <a:xfrm>
            <a:off x="6349901" y="3606701"/>
            <a:ext cx="227980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结构转折点</a:t>
            </a:r>
            <a:endParaRPr lang="en-US" sz="800" dirty="0"/>
          </a:p>
        </p:txBody>
      </p:sp>
      <p:sp>
        <p:nvSpPr>
          <p:cNvPr id="80" name="Text 78"/>
          <p:cNvSpPr/>
          <p:nvPr/>
        </p:nvSpPr>
        <p:spPr>
          <a:xfrm>
            <a:off x="6349901" y="3787676"/>
            <a:ext cx="2279803" cy="1285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13"/>
              </a:lnSpc>
              <a:spcBef>
                <a:spcPts val="300"/>
              </a:spcBef>
              <a:buNone/>
            </a:pPr>
            <a:r>
              <a:rPr lang="en-US" sz="75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FY30 后推理 ASIC 迁移可能把评分拉到 </a:t>
            </a:r>
            <a:pPr algn="l" indent="0" marL="0">
              <a:lnSpc>
                <a:spcPts val="1013"/>
              </a:lnSpc>
              <a:spcBef>
                <a:spcPts val="300"/>
              </a:spcBef>
              <a:buNone/>
            </a:pPr>
            <a:r>
              <a:rPr lang="en-US" sz="750" b="1" dirty="0">
                <a:solidFill>
                  <a:srgbClr val="C6282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7.5-8.0</a:t>
            </a:r>
            <a:endParaRPr lang="en-US" sz="750" dirty="0"/>
          </a:p>
        </p:txBody>
      </p:sp>
      <p:sp>
        <p:nvSpPr>
          <p:cNvPr id="81" name="Text 79"/>
          <p:cNvSpPr/>
          <p:nvPr/>
        </p:nvSpPr>
        <p:spPr>
          <a:xfrm>
            <a:off x="406301" y="4165550"/>
            <a:ext cx="8331101" cy="660350"/>
          </a:xfrm>
          <a:prstGeom prst="rect">
            <a:avLst/>
          </a:prstGeom>
          <a:solidFill>
            <a:srgbClr val="F0F4F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2" name="Shape 80"/>
          <p:cNvSpPr/>
          <p:nvPr/>
        </p:nvSpPr>
        <p:spPr>
          <a:xfrm>
            <a:off x="425351" y="4165550"/>
            <a:ext cx="0" cy="660350"/>
          </a:xfrm>
          <a:prstGeom prst="line">
            <a:avLst/>
          </a:prstGeom>
          <a:noFill/>
          <a:ln w="38100">
            <a:solidFill>
              <a:srgbClr val="00338D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660350" y="4267200"/>
            <a:ext cx="116586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BOTTOM LINE</a:t>
            </a:r>
            <a:endParaRPr lang="en-US" sz="1000" dirty="0"/>
          </a:p>
        </p:txBody>
      </p:sp>
      <p:sp>
        <p:nvSpPr>
          <p:cNvPr id="84" name="Text 82"/>
          <p:cNvSpPr/>
          <p:nvPr/>
        </p:nvSpPr>
        <p:spPr>
          <a:xfrm>
            <a:off x="1905000" y="4267200"/>
            <a:ext cx="6839712" cy="3408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05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CUDA 生态的货币价值 = </a:t>
            </a:r>
            <a:pPr algn="l" indent="0" marL="0">
              <a:lnSpc>
                <a:spcPts val="1305"/>
              </a:lnSpc>
              <a:buNone/>
            </a:pPr>
            <a:r>
              <a:rPr lang="en-US" sz="900" b="1" i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400 万开发者</a:t>
            </a:r>
            <a:pPr algn="l" indent="0" marL="0">
              <a:lnSpc>
                <a:spcPts val="1305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× </a:t>
            </a:r>
            <a:pPr algn="l" indent="0" marL="0">
              <a:lnSpc>
                <a:spcPts val="1305"/>
              </a:lnSpc>
              <a:buNone/>
            </a:pPr>
            <a:r>
              <a:rPr lang="en-US" sz="900" b="1" i="1" dirty="0">
                <a:solidFill>
                  <a:srgbClr val="00338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500 万维护应用</a:t>
            </a:r>
            <a:pPr algn="l" indent="0" marL="0">
              <a:lnSpc>
                <a:spcPts val="1305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× 每年 </a:t>
            </a:r>
            <a:pPr algn="l" indent="0" marL="0">
              <a:lnSpc>
                <a:spcPts val="1305"/>
              </a:lnSpc>
              <a:buNone/>
            </a:pPr>
            <a:r>
              <a:rPr lang="en-US" sz="900" b="1" i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$30-40B 第三方投资</a:t>
            </a:r>
            <a:pPr algn="l" indent="0" marL="0">
              <a:lnSpc>
                <a:spcPts val="1305"/>
              </a:lnSpc>
              <a:buNone/>
            </a:pPr>
            <a:r>
              <a:rPr lang="en-US" sz="900" dirty="0">
                <a:solidFill>
                  <a:srgbClr val="1B1B1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。这套软件护城河才是 NVDA 估值的锚——芯片可以被追赶，生态几乎不可能。</a:t>
            </a:r>
            <a:endParaRPr lang="en-US" sz="900" dirty="0"/>
          </a:p>
        </p:txBody>
      </p:sp>
      <p:sp>
        <p:nvSpPr>
          <p:cNvPr id="85" name="Text 83"/>
          <p:cNvSpPr/>
          <p:nvPr/>
        </p:nvSpPr>
        <p:spPr>
          <a:xfrm>
            <a:off x="406301" y="4873675"/>
            <a:ext cx="849772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A8B8D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评分方法：花叔科技自研四层级加权模型 · 数据来源 NVIDIA 10-K、TSMC 财报、Gartner、SemiAnalysis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2026-04-16T18:23:24Z</dcterms:created>
  <dcterms:modified xsi:type="dcterms:W3CDTF">2026-04-16T18:23:24Z</dcterms:modified>
</cp:coreProperties>
</file>